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2">
  <p:sldMasterIdLst>
    <p:sldMasterId id="2147483649" r:id="rId1"/>
  </p:sldMasterIdLst>
  <p:notesMasterIdLst>
    <p:notesMasterId r:id="rId41"/>
  </p:notesMasterIdLst>
  <p:sldIdLst>
    <p:sldId id="267" r:id="rId2"/>
    <p:sldId id="256" r:id="rId3"/>
    <p:sldId id="304" r:id="rId4"/>
    <p:sldId id="269" r:id="rId5"/>
    <p:sldId id="271" r:id="rId6"/>
    <p:sldId id="293" r:id="rId7"/>
    <p:sldId id="321" r:id="rId8"/>
    <p:sldId id="310" r:id="rId9"/>
    <p:sldId id="325" r:id="rId10"/>
    <p:sldId id="323" r:id="rId11"/>
    <p:sldId id="312" r:id="rId12"/>
    <p:sldId id="314" r:id="rId13"/>
    <p:sldId id="322" r:id="rId14"/>
    <p:sldId id="294" r:id="rId15"/>
    <p:sldId id="317" r:id="rId16"/>
    <p:sldId id="295" r:id="rId17"/>
    <p:sldId id="316" r:id="rId18"/>
    <p:sldId id="330" r:id="rId19"/>
    <p:sldId id="320" r:id="rId20"/>
    <p:sldId id="319" r:id="rId21"/>
    <p:sldId id="331" r:id="rId22"/>
    <p:sldId id="334" r:id="rId23"/>
    <p:sldId id="332" r:id="rId24"/>
    <p:sldId id="309" r:id="rId25"/>
    <p:sldId id="292" r:id="rId26"/>
    <p:sldId id="296" r:id="rId27"/>
    <p:sldId id="297" r:id="rId28"/>
    <p:sldId id="326" r:id="rId29"/>
    <p:sldId id="327" r:id="rId30"/>
    <p:sldId id="328" r:id="rId31"/>
    <p:sldId id="329" r:id="rId32"/>
    <p:sldId id="290" r:id="rId33"/>
    <p:sldId id="291" r:id="rId34"/>
    <p:sldId id="313" r:id="rId35"/>
    <p:sldId id="315" r:id="rId36"/>
    <p:sldId id="311" r:id="rId37"/>
    <p:sldId id="318" r:id="rId38"/>
    <p:sldId id="333" r:id="rId39"/>
    <p:sldId id="302" r:id="rId40"/>
  </p:sldIdLst>
  <p:sldSz cx="9144000" cy="6858000" type="screen4x3"/>
  <p:notesSz cx="6858000" cy="9144000"/>
  <p:defaultTextStyle>
    <a:defPPr>
      <a:defRPr lang="pl-PL"/>
    </a:defPPr>
    <a:lvl1pPr algn="l" rtl="0" fontAlgn="base">
      <a:spcBef>
        <a:spcPct val="20000"/>
      </a:spcBef>
      <a:spcAft>
        <a:spcPct val="0"/>
      </a:spcAft>
      <a:buClr>
        <a:schemeClr val="hlink"/>
      </a:buClr>
      <a:buFont typeface="Wingdings" pitchFamily="2" charset="2"/>
      <a:defRPr sz="16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Arial" charset="0"/>
      </a:defRPr>
    </a:lvl1pPr>
    <a:lvl2pPr marL="457200" algn="l" rtl="0" fontAlgn="base">
      <a:spcBef>
        <a:spcPct val="20000"/>
      </a:spcBef>
      <a:spcAft>
        <a:spcPct val="0"/>
      </a:spcAft>
      <a:buClr>
        <a:schemeClr val="hlink"/>
      </a:buClr>
      <a:buFont typeface="Wingdings" pitchFamily="2" charset="2"/>
      <a:defRPr sz="16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Arial" charset="0"/>
      </a:defRPr>
    </a:lvl2pPr>
    <a:lvl3pPr marL="914400" algn="l" rtl="0" fontAlgn="base">
      <a:spcBef>
        <a:spcPct val="20000"/>
      </a:spcBef>
      <a:spcAft>
        <a:spcPct val="0"/>
      </a:spcAft>
      <a:buClr>
        <a:schemeClr val="hlink"/>
      </a:buClr>
      <a:buFont typeface="Wingdings" pitchFamily="2" charset="2"/>
      <a:defRPr sz="16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Arial" charset="0"/>
      </a:defRPr>
    </a:lvl3pPr>
    <a:lvl4pPr marL="1371600" algn="l" rtl="0" fontAlgn="base">
      <a:spcBef>
        <a:spcPct val="20000"/>
      </a:spcBef>
      <a:spcAft>
        <a:spcPct val="0"/>
      </a:spcAft>
      <a:buClr>
        <a:schemeClr val="hlink"/>
      </a:buClr>
      <a:buFont typeface="Wingdings" pitchFamily="2" charset="2"/>
      <a:defRPr sz="16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Arial" charset="0"/>
      </a:defRPr>
    </a:lvl4pPr>
    <a:lvl5pPr marL="1828800" algn="l" rtl="0" fontAlgn="base">
      <a:spcBef>
        <a:spcPct val="20000"/>
      </a:spcBef>
      <a:spcAft>
        <a:spcPct val="0"/>
      </a:spcAft>
      <a:buClr>
        <a:schemeClr val="hlink"/>
      </a:buClr>
      <a:buFont typeface="Wingdings" pitchFamily="2" charset="2"/>
      <a:defRPr sz="16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6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16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16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16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000000"/>
    <a:srgbClr val="FFCC00"/>
    <a:srgbClr val="FFFFFF"/>
    <a:srgbClr val="000066"/>
    <a:srgbClr val="006600"/>
    <a:srgbClr val="993300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184" autoAdjust="0"/>
    <p:restoredTop sz="94624" autoAdjust="0"/>
  </p:normalViewPr>
  <p:slideViewPr>
    <p:cSldViewPr>
      <p:cViewPr varScale="1">
        <p:scale>
          <a:sx n="79" d="100"/>
          <a:sy n="79" d="100"/>
        </p:scale>
        <p:origin x="792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96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30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ClrTx/>
              <a:buFontTx/>
              <a:buNone/>
              <a:defRPr sz="1200">
                <a:effectLst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ClrTx/>
              <a:buFontTx/>
              <a:buNone/>
              <a:defRPr sz="1200">
                <a:effectLst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24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noProof="0"/>
              <a:t>Kliknij, aby edytować style wzorca tekstu</a:t>
            </a:r>
          </a:p>
          <a:p>
            <a:pPr lvl="1"/>
            <a:r>
              <a:rPr lang="pl-PL" noProof="0"/>
              <a:t>Drugi poziom</a:t>
            </a:r>
          </a:p>
          <a:p>
            <a:pPr lvl="2"/>
            <a:r>
              <a:rPr lang="pl-PL" noProof="0"/>
              <a:t>Trzeci poziom</a:t>
            </a:r>
          </a:p>
          <a:p>
            <a:pPr lvl="3"/>
            <a:r>
              <a:rPr lang="pl-PL" noProof="0"/>
              <a:t>Czwarty poziom</a:t>
            </a:r>
          </a:p>
          <a:p>
            <a:pPr lvl="4"/>
            <a:r>
              <a:rPr lang="pl-PL" noProof="0"/>
              <a:t>Piąty poziom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ClrTx/>
              <a:buFontTx/>
              <a:buNone/>
              <a:defRPr sz="1200">
                <a:effectLst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ClrTx/>
              <a:buFontTx/>
              <a:buNone/>
              <a:defRPr sz="1200">
                <a:effectLst/>
              </a:defRPr>
            </a:lvl1pPr>
          </a:lstStyle>
          <a:p>
            <a:pPr>
              <a:defRPr/>
            </a:pPr>
            <a:fld id="{3AFEE7CA-33D1-4FBE-A19A-2F830F32054E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FEE7CA-33D1-4FBE-A19A-2F830F32054E}" type="slidenum">
              <a:rPr lang="pl-PL" smtClean="0"/>
              <a:pPr>
                <a:defRPr/>
              </a:pPr>
              <a:t>30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784320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FEE7CA-33D1-4FBE-A19A-2F830F32054E}" type="slidenum">
              <a:rPr lang="pl-PL" smtClean="0"/>
              <a:pPr>
                <a:defRPr/>
              </a:pPr>
              <a:t>31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187501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319088" y="1752600"/>
            <a:ext cx="8824912" cy="5129213"/>
            <a:chOff x="201" y="1104"/>
            <a:chExt cx="5559" cy="3231"/>
          </a:xfrm>
        </p:grpSpPr>
        <p:sp>
          <p:nvSpPr>
            <p:cNvPr id="5" name="Freeform 3"/>
            <p:cNvSpPr>
              <a:spLocks/>
            </p:cNvSpPr>
            <p:nvPr/>
          </p:nvSpPr>
          <p:spPr bwMode="ltGray">
            <a:xfrm>
              <a:off x="210" y="1104"/>
              <a:ext cx="5550" cy="3216"/>
            </a:xfrm>
            <a:custGeom>
              <a:avLst/>
              <a:gdLst/>
              <a:ahLst/>
              <a:cxnLst>
                <a:cxn ang="0">
                  <a:pos x="335" y="0"/>
                </a:cxn>
                <a:cxn ang="0">
                  <a:pos x="333" y="1290"/>
                </a:cxn>
                <a:cxn ang="0">
                  <a:pos x="0" y="1290"/>
                </a:cxn>
                <a:cxn ang="0">
                  <a:pos x="6" y="3210"/>
                </a:cxn>
                <a:cxn ang="0">
                  <a:pos x="5550" y="3216"/>
                </a:cxn>
                <a:cxn ang="0">
                  <a:pos x="5550" y="0"/>
                </a:cxn>
                <a:cxn ang="0">
                  <a:pos x="335" y="0"/>
                </a:cxn>
                <a:cxn ang="0">
                  <a:pos x="335" y="0"/>
                </a:cxn>
              </a:cxnLst>
              <a:rect l="0" t="0" r="r" b="b"/>
              <a:pathLst>
                <a:path w="5550" h="3216">
                  <a:moveTo>
                    <a:pt x="335" y="0"/>
                  </a:moveTo>
                  <a:lnTo>
                    <a:pt x="333" y="1290"/>
                  </a:lnTo>
                  <a:lnTo>
                    <a:pt x="0" y="1290"/>
                  </a:lnTo>
                  <a:lnTo>
                    <a:pt x="6" y="3210"/>
                  </a:lnTo>
                  <a:lnTo>
                    <a:pt x="5550" y="3216"/>
                  </a:lnTo>
                  <a:lnTo>
                    <a:pt x="5550" y="0"/>
                  </a:lnTo>
                  <a:lnTo>
                    <a:pt x="335" y="0"/>
                  </a:lnTo>
                  <a:lnTo>
                    <a:pt x="335" y="0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l-PL" sz="3200"/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ltGray">
            <a:xfrm>
              <a:off x="528" y="2400"/>
              <a:ext cx="5232" cy="192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82"/>
                </a:cxn>
                <a:cxn ang="0">
                  <a:pos x="4897" y="2182"/>
                </a:cxn>
                <a:cxn ang="0">
                  <a:pos x="489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897" h="2182">
                  <a:moveTo>
                    <a:pt x="0" y="0"/>
                  </a:moveTo>
                  <a:lnTo>
                    <a:pt x="0" y="2182"/>
                  </a:lnTo>
                  <a:lnTo>
                    <a:pt x="4897" y="2182"/>
                  </a:lnTo>
                  <a:lnTo>
                    <a:pt x="489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alpha val="3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l-PL" sz="3200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ltGray">
            <a:xfrm>
              <a:off x="201" y="2377"/>
              <a:ext cx="3455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9"/>
                </a:cxn>
                <a:cxn ang="0">
                  <a:pos x="5387" y="149"/>
                </a:cxn>
                <a:cxn ang="0">
                  <a:pos x="538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pl-PL" sz="3200"/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ltGray">
            <a:xfrm>
              <a:off x="528" y="1104"/>
              <a:ext cx="4894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9"/>
                </a:cxn>
                <a:cxn ang="0">
                  <a:pos x="5387" y="149"/>
                </a:cxn>
                <a:cxn ang="0">
                  <a:pos x="538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pl-PL" sz="3200"/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ltGray">
            <a:xfrm>
              <a:off x="201" y="2377"/>
              <a:ext cx="30" cy="195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16"/>
                </a:cxn>
                <a:cxn ang="0">
                  <a:pos x="29" y="1416"/>
                </a:cxn>
                <a:cxn ang="0">
                  <a:pos x="30" y="27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0" h="1416">
                  <a:moveTo>
                    <a:pt x="0" y="0"/>
                  </a:moveTo>
                  <a:lnTo>
                    <a:pt x="0" y="1416"/>
                  </a:lnTo>
                  <a:lnTo>
                    <a:pt x="29" y="1416"/>
                  </a:lnTo>
                  <a:lnTo>
                    <a:pt x="30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pl-PL" sz="3200"/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ltGray">
            <a:xfrm>
              <a:off x="528" y="1104"/>
              <a:ext cx="29" cy="32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61"/>
                </a:cxn>
                <a:cxn ang="0">
                  <a:pos x="29" y="2161"/>
                </a:cxn>
                <a:cxn ang="0">
                  <a:pos x="27" y="27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9" h="2161">
                  <a:moveTo>
                    <a:pt x="0" y="0"/>
                  </a:moveTo>
                  <a:lnTo>
                    <a:pt x="0" y="2161"/>
                  </a:lnTo>
                  <a:lnTo>
                    <a:pt x="29" y="2161"/>
                  </a:lnTo>
                  <a:lnTo>
                    <a:pt x="27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pl-PL" sz="3200"/>
            </a:p>
          </p:txBody>
        </p:sp>
      </p:grpSp>
      <p:sp>
        <p:nvSpPr>
          <p:cNvPr id="5129" name="Rectangle 9"/>
          <p:cNvSpPr>
            <a:spLocks noGrp="1" noChangeArrowheads="1"/>
          </p:cNvSpPr>
          <p:nvPr>
            <p:ph type="ctrTitle" sz="quarter"/>
          </p:nvPr>
        </p:nvSpPr>
        <p:spPr>
          <a:xfrm>
            <a:off x="990600" y="1905000"/>
            <a:ext cx="7772400" cy="1736725"/>
          </a:xfrm>
        </p:spPr>
        <p:txBody>
          <a:bodyPr anchor="t"/>
          <a:lstStyle>
            <a:lvl1pPr>
              <a:defRPr sz="5400"/>
            </a:lvl1pPr>
          </a:lstStyle>
          <a:p>
            <a:r>
              <a:rPr lang="pl-PL"/>
              <a:t>Kliknij, aby edytować styl wzorca tytułu</a:t>
            </a:r>
          </a:p>
        </p:txBody>
      </p:sp>
      <p:sp>
        <p:nvSpPr>
          <p:cNvPr id="5130" name="Rectangle 1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990600" y="3962400"/>
            <a:ext cx="6781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quarter" idx="10"/>
          </p:nvPr>
        </p:nvSpPr>
        <p:spPr>
          <a:xfrm>
            <a:off x="990600" y="6245225"/>
            <a:ext cx="1901825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468688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Opracowanie:     Ewa Filinowicz, Aleksandra Wołejko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945578-CEBE-4FEE-8E40-58783078BAD2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pageCurlDouble"/>
      </p:transition>
    </mc:Choice>
    <mc:Fallback xmlns="">
      <p:transition spd="slow" advClick="0" advTm="5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Opracowanie:     Ewa Filinowicz, Aleksandra Wołejko</a:t>
            </a: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967F8A-FBCE-438D-8611-23C7212E956D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pageCurlDouble"/>
      </p:transition>
    </mc:Choice>
    <mc:Fallback xmlns="">
      <p:transition spd="slow" advClick="0" advTm="5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748463" y="244475"/>
            <a:ext cx="2097087" cy="5851525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44475"/>
            <a:ext cx="6138863" cy="585152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Opracowanie:     Ewa Filinowicz, Aleksandra Wołejko</a:t>
            </a: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70744B-D97E-4969-95CF-C69506A5FF89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pageCurlDouble"/>
      </p:transition>
    </mc:Choice>
    <mc:Fallback xmlns="">
      <p:transition spd="slow" advClick="0" advTm="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Opracowanie:     Ewa Filinowicz, Aleksandra Wołejko</a:t>
            </a: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54E8DC-235A-414D-B759-BF7FADFB1865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pageCurlDouble"/>
      </p:transition>
    </mc:Choice>
    <mc:Fallback xmlns="">
      <p:transition spd="slow" advClick="0" advTm="5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Opracowanie:     Ewa Filinowicz, Aleksandra Wołejko</a:t>
            </a: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515487-6B31-4242-B2CB-E0CCA35BDBA4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pageCurlDouble"/>
      </p:transition>
    </mc:Choice>
    <mc:Fallback xmlns="">
      <p:transition spd="slow" advClick="0" advTm="5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905000"/>
            <a:ext cx="3927475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918075" y="1905000"/>
            <a:ext cx="3927475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Opracowanie:     Ewa Filinowicz, Aleksandra Wołejko</a:t>
            </a: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295C1C-5B0F-4EFF-8A66-C76E32F0FBD3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pageCurlDouble"/>
      </p:transition>
    </mc:Choice>
    <mc:Fallback xmlns="">
      <p:transition spd="slow" advClick="0" advTm="5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Opracowanie:     Ewa Filinowicz, Aleksandra Wołejko</a:t>
            </a:r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66C118-AA7C-482D-9F77-091DCD79F7DB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pageCurlDouble"/>
      </p:transition>
    </mc:Choice>
    <mc:Fallback xmlns="">
      <p:transition spd="slow" advClick="0" advTm="5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Opracowanie:     Ewa Filinowicz, Aleksandra Wołejko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99661D-AFF2-4B40-8E1E-B185BFD75463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pageCurlDouble"/>
      </p:transition>
    </mc:Choice>
    <mc:Fallback xmlns="">
      <p:transition spd="slow" advClick="0" advTm="5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Opracowanie:     Ewa Filinowicz, Aleksandra Wołejko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D71C4E-3A67-4804-8C00-B188E175778E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pageCurlDouble"/>
      </p:transition>
    </mc:Choice>
    <mc:Fallback xmlns="">
      <p:transition spd="slow" advClick="0" advTm="5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Opracowanie:     Ewa Filinowicz, Aleksandra Wołejko</a:t>
            </a: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15B13D-246E-433A-8D37-468FDC21E464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pageCurlDouble"/>
      </p:transition>
    </mc:Choice>
    <mc:Fallback xmlns="">
      <p:transition spd="slow" advClick="0" advTm="5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Opracowanie:     Ewa Filinowicz, Aleksandra Wołejko</a:t>
            </a: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4740C0-01DF-433F-AD5E-942A22FED9DF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pageCurlDouble"/>
      </p:transition>
    </mc:Choice>
    <mc:Fallback xmlns="">
      <p:transition spd="slow" advClick="0" advTm="5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accent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319088" y="1828800"/>
            <a:ext cx="8824912" cy="5029200"/>
            <a:chOff x="201" y="1152"/>
            <a:chExt cx="5559" cy="3168"/>
          </a:xfrm>
        </p:grpSpPr>
        <p:sp>
          <p:nvSpPr>
            <p:cNvPr id="4099" name="Freeform 3"/>
            <p:cNvSpPr>
              <a:spLocks/>
            </p:cNvSpPr>
            <p:nvPr/>
          </p:nvSpPr>
          <p:spPr bwMode="ltGray">
            <a:xfrm>
              <a:off x="528" y="2909"/>
              <a:ext cx="5232" cy="141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82"/>
                </a:cxn>
                <a:cxn ang="0">
                  <a:pos x="4897" y="2182"/>
                </a:cxn>
                <a:cxn ang="0">
                  <a:pos x="489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897" h="2182">
                  <a:moveTo>
                    <a:pt x="0" y="0"/>
                  </a:moveTo>
                  <a:lnTo>
                    <a:pt x="0" y="2182"/>
                  </a:lnTo>
                  <a:lnTo>
                    <a:pt x="4897" y="2182"/>
                  </a:lnTo>
                  <a:lnTo>
                    <a:pt x="489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alpha val="3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l-PL" sz="3200"/>
            </a:p>
          </p:txBody>
        </p:sp>
        <p:sp>
          <p:nvSpPr>
            <p:cNvPr id="4100" name="Freeform 4"/>
            <p:cNvSpPr>
              <a:spLocks/>
            </p:cNvSpPr>
            <p:nvPr/>
          </p:nvSpPr>
          <p:spPr bwMode="ltGray">
            <a:xfrm>
              <a:off x="210" y="1152"/>
              <a:ext cx="5550" cy="3168"/>
            </a:xfrm>
            <a:custGeom>
              <a:avLst/>
              <a:gdLst/>
              <a:ahLst/>
              <a:cxnLst>
                <a:cxn ang="0">
                  <a:pos x="330" y="1764"/>
                </a:cxn>
                <a:cxn ang="0">
                  <a:pos x="0" y="1764"/>
                </a:cxn>
                <a:cxn ang="0">
                  <a:pos x="0" y="3168"/>
                </a:cxn>
                <a:cxn ang="0">
                  <a:pos x="5550" y="3168"/>
                </a:cxn>
                <a:cxn ang="0">
                  <a:pos x="5550" y="0"/>
                </a:cxn>
                <a:cxn ang="0">
                  <a:pos x="330" y="0"/>
                </a:cxn>
                <a:cxn ang="0">
                  <a:pos x="330" y="1764"/>
                </a:cxn>
              </a:cxnLst>
              <a:rect l="0" t="0" r="r" b="b"/>
              <a:pathLst>
                <a:path w="5550" h="3168">
                  <a:moveTo>
                    <a:pt x="330" y="1764"/>
                  </a:moveTo>
                  <a:lnTo>
                    <a:pt x="0" y="1764"/>
                  </a:lnTo>
                  <a:lnTo>
                    <a:pt x="0" y="3168"/>
                  </a:lnTo>
                  <a:lnTo>
                    <a:pt x="5550" y="3168"/>
                  </a:lnTo>
                  <a:lnTo>
                    <a:pt x="5550" y="0"/>
                  </a:lnTo>
                  <a:lnTo>
                    <a:pt x="330" y="0"/>
                  </a:lnTo>
                  <a:lnTo>
                    <a:pt x="330" y="1764"/>
                  </a:lnTo>
                  <a:close/>
                </a:path>
              </a:pathLst>
            </a:custGeom>
            <a:solidFill>
              <a:schemeClr val="bg2">
                <a:alpha val="3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l-PL" sz="3200"/>
            </a:p>
          </p:txBody>
        </p:sp>
        <p:sp>
          <p:nvSpPr>
            <p:cNvPr id="4101" name="Freeform 5"/>
            <p:cNvSpPr>
              <a:spLocks/>
            </p:cNvSpPr>
            <p:nvPr/>
          </p:nvSpPr>
          <p:spPr bwMode="ltGray">
            <a:xfrm>
              <a:off x="528" y="2932"/>
              <a:ext cx="5232" cy="13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82"/>
                </a:cxn>
                <a:cxn ang="0">
                  <a:pos x="4897" y="2182"/>
                </a:cxn>
                <a:cxn ang="0">
                  <a:pos x="489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897" h="2182">
                  <a:moveTo>
                    <a:pt x="0" y="0"/>
                  </a:moveTo>
                  <a:lnTo>
                    <a:pt x="0" y="2182"/>
                  </a:lnTo>
                  <a:lnTo>
                    <a:pt x="4897" y="2182"/>
                  </a:lnTo>
                  <a:lnTo>
                    <a:pt x="489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alpha val="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l-PL" sz="3200"/>
            </a:p>
          </p:txBody>
        </p:sp>
        <p:sp>
          <p:nvSpPr>
            <p:cNvPr id="4102" name="Freeform 6"/>
            <p:cNvSpPr>
              <a:spLocks/>
            </p:cNvSpPr>
            <p:nvPr/>
          </p:nvSpPr>
          <p:spPr bwMode="ltGray">
            <a:xfrm>
              <a:off x="528" y="1152"/>
              <a:ext cx="4607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9"/>
                </a:cxn>
                <a:cxn ang="0">
                  <a:pos x="5387" y="149"/>
                </a:cxn>
                <a:cxn ang="0">
                  <a:pos x="538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pl-PL" sz="3200"/>
            </a:p>
          </p:txBody>
        </p:sp>
        <p:sp>
          <p:nvSpPr>
            <p:cNvPr id="4103" name="Freeform 7"/>
            <p:cNvSpPr>
              <a:spLocks/>
            </p:cNvSpPr>
            <p:nvPr/>
          </p:nvSpPr>
          <p:spPr bwMode="ltGray">
            <a:xfrm>
              <a:off x="528" y="1152"/>
              <a:ext cx="29" cy="178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61"/>
                </a:cxn>
                <a:cxn ang="0">
                  <a:pos x="29" y="2161"/>
                </a:cxn>
                <a:cxn ang="0">
                  <a:pos x="27" y="27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9" h="2161">
                  <a:moveTo>
                    <a:pt x="0" y="0"/>
                  </a:moveTo>
                  <a:lnTo>
                    <a:pt x="0" y="2161"/>
                  </a:lnTo>
                  <a:lnTo>
                    <a:pt x="29" y="2161"/>
                  </a:lnTo>
                  <a:lnTo>
                    <a:pt x="27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pl-PL" sz="3200"/>
            </a:p>
          </p:txBody>
        </p:sp>
        <p:sp>
          <p:nvSpPr>
            <p:cNvPr id="4104" name="Freeform 8"/>
            <p:cNvSpPr>
              <a:spLocks/>
            </p:cNvSpPr>
            <p:nvPr/>
          </p:nvSpPr>
          <p:spPr bwMode="ltGray">
            <a:xfrm>
              <a:off x="527" y="2904"/>
              <a:ext cx="29" cy="1416"/>
            </a:xfrm>
            <a:custGeom>
              <a:avLst/>
              <a:gdLst/>
              <a:ahLst/>
              <a:cxnLst>
                <a:cxn ang="0">
                  <a:pos x="0" y="1416"/>
                </a:cxn>
                <a:cxn ang="0">
                  <a:pos x="29" y="1416"/>
                </a:cxn>
                <a:cxn ang="0">
                  <a:pos x="28" y="24"/>
                </a:cxn>
                <a:cxn ang="0">
                  <a:pos x="0" y="0"/>
                </a:cxn>
                <a:cxn ang="0">
                  <a:pos x="0" y="1416"/>
                </a:cxn>
              </a:cxnLst>
              <a:rect l="0" t="0" r="r" b="b"/>
              <a:pathLst>
                <a:path w="29" h="1416">
                  <a:moveTo>
                    <a:pt x="0" y="1416"/>
                  </a:moveTo>
                  <a:lnTo>
                    <a:pt x="29" y="1416"/>
                  </a:lnTo>
                  <a:lnTo>
                    <a:pt x="28" y="24"/>
                  </a:lnTo>
                  <a:lnTo>
                    <a:pt x="0" y="0"/>
                  </a:lnTo>
                  <a:lnTo>
                    <a:pt x="0" y="1416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pl-PL" sz="3200"/>
            </a:p>
          </p:txBody>
        </p:sp>
        <p:sp>
          <p:nvSpPr>
            <p:cNvPr id="4105" name="Freeform 9"/>
            <p:cNvSpPr>
              <a:spLocks/>
            </p:cNvSpPr>
            <p:nvPr/>
          </p:nvSpPr>
          <p:spPr bwMode="ltGray">
            <a:xfrm>
              <a:off x="201" y="2904"/>
              <a:ext cx="2879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9"/>
                </a:cxn>
                <a:cxn ang="0">
                  <a:pos x="5387" y="149"/>
                </a:cxn>
                <a:cxn ang="0">
                  <a:pos x="538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pl-PL" sz="3200"/>
            </a:p>
          </p:txBody>
        </p:sp>
        <p:sp>
          <p:nvSpPr>
            <p:cNvPr id="4106" name="Freeform 10"/>
            <p:cNvSpPr>
              <a:spLocks/>
            </p:cNvSpPr>
            <p:nvPr/>
          </p:nvSpPr>
          <p:spPr bwMode="ltGray">
            <a:xfrm>
              <a:off x="201" y="2904"/>
              <a:ext cx="30" cy="141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16"/>
                </a:cxn>
                <a:cxn ang="0">
                  <a:pos x="29" y="1416"/>
                </a:cxn>
                <a:cxn ang="0">
                  <a:pos x="30" y="27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0" h="1416">
                  <a:moveTo>
                    <a:pt x="0" y="0"/>
                  </a:moveTo>
                  <a:lnTo>
                    <a:pt x="0" y="1416"/>
                  </a:lnTo>
                  <a:lnTo>
                    <a:pt x="29" y="1416"/>
                  </a:lnTo>
                  <a:lnTo>
                    <a:pt x="30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10001"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pl-PL" sz="3200"/>
            </a:p>
          </p:txBody>
        </p:sp>
      </p:grpSp>
      <p:sp>
        <p:nvSpPr>
          <p:cNvPr id="4107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6245225"/>
            <a:ext cx="19018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ClrTx/>
              <a:buFontTx/>
              <a:buNone/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108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290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ClrTx/>
              <a:buFontTx/>
              <a:buNone/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r>
              <a:rPr lang="pl-PL"/>
              <a:t>Opracowanie:     Ewa Filinowicz, Aleksandra Wołejko</a:t>
            </a:r>
          </a:p>
        </p:txBody>
      </p:sp>
      <p:sp>
        <p:nvSpPr>
          <p:cNvPr id="4109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37375" y="6245225"/>
            <a:ext cx="19018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ClrTx/>
              <a:buFontTx/>
              <a:buNone/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fld id="{A598671A-8FB4-4691-8882-30F56787C55A}" type="slidenum">
              <a:rPr lang="pl-PL"/>
              <a:pPr>
                <a:defRPr/>
              </a:pPr>
              <a:t>‹#›</a:t>
            </a:fld>
            <a:endParaRPr lang="pl-PL"/>
          </a:p>
        </p:txBody>
      </p:sp>
      <p:sp>
        <p:nvSpPr>
          <p:cNvPr id="4110" name="Rectangle 14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44475"/>
            <a:ext cx="8385175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/>
              <a:t>Kliknij, aby edytować styl wzorca tytułu</a:t>
            </a:r>
          </a:p>
        </p:txBody>
      </p:sp>
      <p:sp>
        <p:nvSpPr>
          <p:cNvPr id="4111" name="Rectangle 15"/>
          <p:cNvSpPr>
            <a:spLocks noGrp="1" noRot="1" noChangeArrowheads="1"/>
          </p:cNvSpPr>
          <p:nvPr>
            <p:ph type="body" idx="1"/>
          </p:nvPr>
        </p:nvSpPr>
        <p:spPr bwMode="auto">
          <a:xfrm>
            <a:off x="838200" y="1905000"/>
            <a:ext cx="800735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pageCurlDouble"/>
      </p:transition>
    </mc:Choice>
    <mc:Fallback xmlns="">
      <p:transition spd="slow" advClick="0" advTm="5000">
        <p:fade/>
      </p:transition>
    </mc:Fallback>
  </mc:AlternateConten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.xml"/><Relationship Id="rId4" Type="http://schemas.openxmlformats.org/officeDocument/2006/relationships/image" Target="../media/image7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jpg"/><Relationship Id="rId4" Type="http://schemas.openxmlformats.org/officeDocument/2006/relationships/image" Target="../media/image77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dirty="0"/>
              <a:t>Opracowanie:  </a:t>
            </a:r>
          </a:p>
          <a:p>
            <a:pPr>
              <a:defRPr/>
            </a:pPr>
            <a:r>
              <a:rPr lang="pl-PL" dirty="0"/>
              <a:t>Aleksandra </a:t>
            </a:r>
            <a:r>
              <a:rPr lang="pl-PL" dirty="0" err="1"/>
              <a:t>Wołejko</a:t>
            </a:r>
            <a:endParaRPr lang="pl-PL" dirty="0"/>
          </a:p>
        </p:txBody>
      </p:sp>
      <p:sp>
        <p:nvSpPr>
          <p:cNvPr id="13315" name="WordArt 3"/>
          <p:cNvSpPr>
            <a:spLocks noChangeArrowheads="1" noChangeShapeType="1" noTextEdit="1"/>
          </p:cNvSpPr>
          <p:nvPr/>
        </p:nvSpPr>
        <p:spPr bwMode="auto">
          <a:xfrm>
            <a:off x="785786" y="1285860"/>
            <a:ext cx="7610475" cy="43926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l-PL" sz="48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/>
              </a:rPr>
              <a:t>Szkoła Podstawowa nr 14</a:t>
            </a:r>
          </a:p>
          <a:p>
            <a:pPr algn="ctr"/>
            <a:r>
              <a:rPr lang="pl-PL" sz="48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/>
              </a:rPr>
              <a:t>w Zielonej Górze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pageCurlDouble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8385175" cy="1431925"/>
          </a:xfrm>
        </p:spPr>
        <p:txBody>
          <a:bodyPr/>
          <a:lstStyle/>
          <a:p>
            <a:pPr algn="ctr"/>
            <a:r>
              <a:rPr lang="pl-PL" sz="4000" dirty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Program </a:t>
            </a:r>
            <a:br>
              <a:rPr lang="pl-PL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4000" dirty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„Owoce i warzywa w szkole”</a:t>
            </a:r>
            <a:endParaRPr lang="pl-PL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dirty="0"/>
              <a:t>Opracowanie:     </a:t>
            </a:r>
          </a:p>
          <a:p>
            <a:pPr>
              <a:defRPr/>
            </a:pPr>
            <a:r>
              <a:rPr lang="pl-PL" dirty="0"/>
              <a:t>Aleksandra </a:t>
            </a:r>
            <a:r>
              <a:rPr lang="pl-PL" dirty="0" err="1"/>
              <a:t>Wołejko</a:t>
            </a:r>
            <a:endParaRPr lang="pl-PL" dirty="0"/>
          </a:p>
        </p:txBody>
      </p:sp>
      <p:pic>
        <p:nvPicPr>
          <p:cNvPr id="45058" name="Picture 2" descr="C:\Users\Przemo\Desktop\zdjęcia\P101104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916832"/>
            <a:ext cx="4032448" cy="3024336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</p:pic>
      <p:pic>
        <p:nvPicPr>
          <p:cNvPr id="45059" name="Picture 3" descr="C:\Users\Przemo\Desktop\zdjęcia\P101105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2564904"/>
            <a:ext cx="4104456" cy="3305646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</p:pic>
      <p:sp>
        <p:nvSpPr>
          <p:cNvPr id="8" name="Objaśnienie owalne 7"/>
          <p:cNvSpPr/>
          <p:nvPr/>
        </p:nvSpPr>
        <p:spPr bwMode="auto">
          <a:xfrm rot="10800000">
            <a:off x="1403648" y="5085184"/>
            <a:ext cx="2160240" cy="936104"/>
          </a:xfrm>
          <a:prstGeom prst="wedgeEllipseCallou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Tx/>
              <a:buFont typeface="Wingdings" pitchFamily="2" charset="2"/>
              <a:buNone/>
              <a:tabLst/>
            </a:pPr>
            <a:endParaRPr kumimoji="0" lang="pl-PL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9" name="Objaśnienie owalne 8"/>
          <p:cNvSpPr/>
          <p:nvPr/>
        </p:nvSpPr>
        <p:spPr bwMode="auto">
          <a:xfrm flipH="1" flipV="1">
            <a:off x="2678088" y="4509120"/>
            <a:ext cx="1965920" cy="1080120"/>
          </a:xfrm>
          <a:prstGeom prst="wedgeEllipseCallou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Tx/>
              <a:buFont typeface="Wingdings" pitchFamily="2" charset="2"/>
              <a:buNone/>
              <a:tabLst/>
            </a:pPr>
            <a:endParaRPr kumimoji="0" lang="pl-PL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10" name="Objaśnienie w chmurce 9"/>
          <p:cNvSpPr/>
          <p:nvPr/>
        </p:nvSpPr>
        <p:spPr bwMode="auto">
          <a:xfrm>
            <a:off x="1403648" y="5301208"/>
            <a:ext cx="2520280" cy="1224136"/>
          </a:xfrm>
          <a:prstGeom prst="cloudCallout">
            <a:avLst>
              <a:gd name="adj1" fmla="val 35892"/>
              <a:gd name="adj2" fmla="val -92246"/>
            </a:avLst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Tx/>
              <a:buFont typeface="Wingdings" pitchFamily="2" charset="2"/>
              <a:buNone/>
              <a:tabLst/>
            </a:pPr>
            <a:endParaRPr kumimoji="0" lang="pl-PL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11" name="pole tekstowe 10"/>
          <p:cNvSpPr txBox="1"/>
          <p:nvPr/>
        </p:nvSpPr>
        <p:spPr>
          <a:xfrm>
            <a:off x="1795621" y="5661248"/>
            <a:ext cx="1725152" cy="63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b="1" dirty="0">
                <a:solidFill>
                  <a:srgbClr val="FFFF00"/>
                </a:solidFill>
              </a:rPr>
              <a:t>Ale smaczne te </a:t>
            </a:r>
          </a:p>
          <a:p>
            <a:pPr algn="ctr"/>
            <a:r>
              <a:rPr lang="pl-PL" b="1" dirty="0">
                <a:solidFill>
                  <a:srgbClr val="FFFF00"/>
                </a:solidFill>
              </a:rPr>
              <a:t>szaszłyki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pageCurlDouble"/>
      </p:transition>
    </mc:Choice>
    <mc:Fallback xmlns="">
      <p:transition spd="slow" advClick="0" advTm="5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2643183"/>
            <a:ext cx="5286380" cy="1214446"/>
          </a:xfrm>
        </p:spPr>
        <p:txBody>
          <a:bodyPr/>
          <a:lstStyle/>
          <a:p>
            <a:pPr algn="ctr"/>
            <a:r>
              <a:rPr lang="pl-PL" dirty="0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Dzień Chłopaka</a:t>
            </a:r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dirty="0"/>
              <a:t>Opracowanie:  </a:t>
            </a:r>
          </a:p>
          <a:p>
            <a:pPr>
              <a:defRPr/>
            </a:pPr>
            <a:r>
              <a:rPr lang="pl-PL" dirty="0"/>
              <a:t>Aleksandra </a:t>
            </a:r>
            <a:r>
              <a:rPr lang="pl-PL" dirty="0" err="1"/>
              <a:t>Wołejko</a:t>
            </a:r>
            <a:endParaRPr lang="pl-PL" dirty="0"/>
          </a:p>
        </p:txBody>
      </p:sp>
      <p:pic>
        <p:nvPicPr>
          <p:cNvPr id="4" name="Obraz 3" descr="002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5786" y="214290"/>
            <a:ext cx="3240000" cy="2430000"/>
          </a:xfrm>
          <a:prstGeom prst="rect">
            <a:avLst/>
          </a:prstGeom>
          <a:ln w="28575">
            <a:solidFill>
              <a:srgbClr val="FFFF00"/>
            </a:solidFill>
          </a:ln>
          <a:scene3d>
            <a:camera prst="obliqueTopLeft"/>
            <a:lightRig rig="threePt" dir="t"/>
          </a:scene3d>
        </p:spPr>
      </p:pic>
      <p:pic>
        <p:nvPicPr>
          <p:cNvPr id="6" name="Obraz 5" descr="011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7224" y="3786190"/>
            <a:ext cx="3456000" cy="2592000"/>
          </a:xfrm>
          <a:prstGeom prst="rect">
            <a:avLst/>
          </a:prstGeom>
          <a:ln w="28575">
            <a:solidFill>
              <a:srgbClr val="FFFF00"/>
            </a:solidFill>
          </a:ln>
          <a:scene3d>
            <a:camera prst="perspectiveRight"/>
            <a:lightRig rig="threePt" dir="t"/>
          </a:scene3d>
        </p:spPr>
      </p:pic>
      <p:sp>
        <p:nvSpPr>
          <p:cNvPr id="7" name="Objaśnienie w chmurce 6"/>
          <p:cNvSpPr/>
          <p:nvPr/>
        </p:nvSpPr>
        <p:spPr bwMode="auto">
          <a:xfrm>
            <a:off x="4429124" y="214290"/>
            <a:ext cx="3929090" cy="1643074"/>
          </a:xfrm>
          <a:prstGeom prst="cloudCallout">
            <a:avLst>
              <a:gd name="adj1" fmla="val -66321"/>
              <a:gd name="adj2" fmla="val 15749"/>
            </a:avLst>
          </a:prstGeom>
          <a:noFill/>
          <a:ln w="22225" cap="flat" cmpd="sng" algn="ctr">
            <a:solidFill>
              <a:srgbClr val="FFCC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Tx/>
              <a:buFont typeface="Wingdings" pitchFamily="2" charset="2"/>
              <a:buNone/>
              <a:tabLst/>
            </a:pPr>
            <a:endParaRPr kumimoji="0" lang="pl-PL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8" name="pole tekstowe 7"/>
          <p:cNvSpPr txBox="1"/>
          <p:nvPr/>
        </p:nvSpPr>
        <p:spPr>
          <a:xfrm>
            <a:off x="4857753" y="642918"/>
            <a:ext cx="3143272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800" b="1" dirty="0">
                <a:solidFill>
                  <a:srgbClr val="FFCC00"/>
                </a:solidFill>
              </a:rPr>
              <a:t>Jesteśmy  chłopakami</a:t>
            </a:r>
          </a:p>
          <a:p>
            <a:pPr algn="ctr"/>
            <a:r>
              <a:rPr lang="pl-PL" sz="1800" b="1" dirty="0">
                <a:solidFill>
                  <a:srgbClr val="FFCC00"/>
                </a:solidFill>
              </a:rPr>
              <a:t> na medal !!! </a:t>
            </a:r>
          </a:p>
        </p:txBody>
      </p:sp>
      <p:pic>
        <p:nvPicPr>
          <p:cNvPr id="22531" name="Picture 3" descr="C:\Users\Przemo\Desktop\zdjęcia\DSC0471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8182528" y="-13780912"/>
            <a:ext cx="4800000" cy="3600000"/>
          </a:xfrm>
          <a:prstGeom prst="rect">
            <a:avLst/>
          </a:prstGeom>
          <a:noFill/>
        </p:spPr>
      </p:pic>
      <p:pic>
        <p:nvPicPr>
          <p:cNvPr id="22532" name="Picture 4" descr="C:\Users\Przemo\Desktop\zdjęcia\DSC0471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0972800" y="-8229600"/>
            <a:ext cx="3600000" cy="2700000"/>
          </a:xfrm>
          <a:prstGeom prst="rect">
            <a:avLst/>
          </a:prstGeom>
          <a:noFill/>
        </p:spPr>
      </p:pic>
      <p:pic>
        <p:nvPicPr>
          <p:cNvPr id="15" name="Obraz 14" descr="DSC0471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932040" y="2636912"/>
            <a:ext cx="3851920" cy="2888940"/>
          </a:xfrm>
          <a:prstGeom prst="rect">
            <a:avLst/>
          </a:prstGeom>
          <a:ln w="28575">
            <a:solidFill>
              <a:srgbClr val="FFFF00"/>
            </a:solidFill>
          </a:ln>
          <a:scene3d>
            <a:camera prst="perspectiveLeft"/>
            <a:lightRig rig="threePt" dir="t"/>
          </a:scene3d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pageCurlDouble"/>
      </p:transition>
    </mc:Choice>
    <mc:Fallback xmlns="">
      <p:transition spd="slow" advClick="0" advTm="5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>
          <a:xfrm>
            <a:off x="500034" y="6245225"/>
            <a:ext cx="2214578" cy="476250"/>
          </a:xfrm>
        </p:spPr>
        <p:txBody>
          <a:bodyPr/>
          <a:lstStyle/>
          <a:p>
            <a:pPr>
              <a:defRPr/>
            </a:pPr>
            <a:r>
              <a:rPr lang="pl-PL" dirty="0"/>
              <a:t>Opracowanie:  </a:t>
            </a:r>
          </a:p>
          <a:p>
            <a:pPr>
              <a:defRPr/>
            </a:pPr>
            <a:r>
              <a:rPr lang="pl-PL" dirty="0"/>
              <a:t> Aleksandra </a:t>
            </a:r>
            <a:r>
              <a:rPr lang="pl-PL" dirty="0" err="1"/>
              <a:t>Wołejko</a:t>
            </a:r>
            <a:endParaRPr lang="pl-PL" dirty="0"/>
          </a:p>
        </p:txBody>
      </p:sp>
      <p:pic>
        <p:nvPicPr>
          <p:cNvPr id="5" name="Obraz 4" descr="006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332656"/>
            <a:ext cx="3276000" cy="2500333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  <p:pic>
        <p:nvPicPr>
          <p:cNvPr id="7" name="Obraz 6" descr="006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28" y="2285992"/>
            <a:ext cx="3240000" cy="2430000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857620" y="357166"/>
            <a:ext cx="4643470" cy="2214578"/>
          </a:xfrm>
        </p:spPr>
        <p:txBody>
          <a:bodyPr/>
          <a:lstStyle/>
          <a:p>
            <a:pPr algn="ctr"/>
            <a:r>
              <a:rPr lang="pl-PL" dirty="0">
                <a:solidFill>
                  <a:srgbClr val="FFCC00"/>
                </a:solidFill>
              </a:rPr>
              <a:t>Zdrowa i piękna jesień</a:t>
            </a:r>
          </a:p>
        </p:txBody>
      </p:sp>
      <p:pic>
        <p:nvPicPr>
          <p:cNvPr id="8" name="Obraz 7" descr="006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2938" y="3357562"/>
            <a:ext cx="3240000" cy="2430000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  <p:sp>
        <p:nvSpPr>
          <p:cNvPr id="9" name="Objaśnienie w chmurce 8"/>
          <p:cNvSpPr/>
          <p:nvPr/>
        </p:nvSpPr>
        <p:spPr bwMode="auto">
          <a:xfrm>
            <a:off x="6000760" y="5643578"/>
            <a:ext cx="914400" cy="612648"/>
          </a:xfrm>
          <a:prstGeom prst="cloudCallou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Tx/>
              <a:buFont typeface="Wingdings" pitchFamily="2" charset="2"/>
              <a:buNone/>
              <a:tabLst/>
            </a:pPr>
            <a:endParaRPr kumimoji="0" lang="pl-PL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10" name="Objaśnienie w chmurce 9"/>
          <p:cNvSpPr/>
          <p:nvPr/>
        </p:nvSpPr>
        <p:spPr bwMode="auto">
          <a:xfrm>
            <a:off x="4714876" y="5357826"/>
            <a:ext cx="2857520" cy="1357322"/>
          </a:xfrm>
          <a:prstGeom prst="cloudCallout">
            <a:avLst>
              <a:gd name="adj1" fmla="val -32954"/>
              <a:gd name="adj2" fmla="val -145728"/>
            </a:avLst>
          </a:prstGeom>
          <a:noFill/>
          <a:ln w="19050" cap="flat" cmpd="sng" algn="ctr">
            <a:solidFill>
              <a:srgbClr val="FFCC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Tx/>
              <a:buFont typeface="Wingdings" pitchFamily="2" charset="2"/>
              <a:buNone/>
              <a:tabLst/>
            </a:pPr>
            <a:endParaRPr kumimoji="0" lang="pl-PL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11" name="pole tekstowe 10"/>
          <p:cNvSpPr txBox="1"/>
          <p:nvPr/>
        </p:nvSpPr>
        <p:spPr>
          <a:xfrm>
            <a:off x="5143504" y="5715016"/>
            <a:ext cx="20717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800" b="1" dirty="0">
                <a:solidFill>
                  <a:srgbClr val="FFCC00"/>
                </a:solidFill>
              </a:rPr>
              <a:t>Ale świetna zabawa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pageCurlDouble"/>
      </p:transition>
    </mc:Choice>
    <mc:Fallback xmlns="">
      <p:transition spd="slow" advClick="0" advTm="5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457200" y="244475"/>
            <a:ext cx="8385175" cy="1024285"/>
          </a:xfrm>
        </p:spPr>
        <p:txBody>
          <a:bodyPr/>
          <a:lstStyle/>
          <a:p>
            <a:pPr algn="ctr"/>
            <a:r>
              <a:rPr lang="pl-PL" sz="3200" i="1" dirty="0">
                <a:solidFill>
                  <a:srgbClr val="FFFF00"/>
                </a:solidFill>
                <a:latin typeface="Bookman Old Style" pitchFamily="18" charset="0"/>
              </a:rPr>
              <a:t>Światowy Dzień Pluszowego Misia</a:t>
            </a:r>
            <a:br>
              <a:rPr lang="pl-PL" sz="3200" i="1" dirty="0">
                <a:solidFill>
                  <a:srgbClr val="FFFF00"/>
                </a:solidFill>
                <a:latin typeface="Bookman Old Style" pitchFamily="18" charset="0"/>
              </a:rPr>
            </a:br>
            <a:endParaRPr lang="pl-PL" sz="3200" dirty="0"/>
          </a:p>
        </p:txBody>
      </p:sp>
      <p:pic>
        <p:nvPicPr>
          <p:cNvPr id="46082" name="Picture 2" descr="C:\Users\Przemo\Desktop\zdjęcia\Obraz 12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b="10000"/>
          <a:stretch>
            <a:fillRect/>
          </a:stretch>
        </p:blipFill>
        <p:spPr bwMode="auto">
          <a:xfrm>
            <a:off x="251520" y="1052736"/>
            <a:ext cx="3840427" cy="2592288"/>
          </a:xfrm>
          <a:prstGeom prst="rect">
            <a:avLst/>
          </a:prstGeom>
          <a:noFill/>
          <a:ln w="28575">
            <a:solidFill>
              <a:srgbClr val="FFFF00"/>
            </a:solidFill>
          </a:ln>
          <a:scene3d>
            <a:camera prst="perspectiveRight"/>
            <a:lightRig rig="threePt" dir="t"/>
          </a:scene3d>
        </p:spPr>
      </p:pic>
      <p:pic>
        <p:nvPicPr>
          <p:cNvPr id="46083" name="Picture 3" descr="C:\Users\Przemo\Desktop\zdjęcia\Obraz 13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 t="12223"/>
          <a:stretch>
            <a:fillRect/>
          </a:stretch>
        </p:blipFill>
        <p:spPr bwMode="auto">
          <a:xfrm>
            <a:off x="4788024" y="1052736"/>
            <a:ext cx="3927475" cy="2585566"/>
          </a:xfrm>
          <a:prstGeom prst="rect">
            <a:avLst/>
          </a:prstGeom>
          <a:noFill/>
          <a:ln w="28575">
            <a:solidFill>
              <a:srgbClr val="FFFF00"/>
            </a:solidFill>
          </a:ln>
          <a:scene3d>
            <a:camera prst="perspectiveLeft"/>
            <a:lightRig rig="threePt" dir="t"/>
          </a:scene3d>
        </p:spPr>
      </p:pic>
      <p:pic>
        <p:nvPicPr>
          <p:cNvPr id="46084" name="Picture 4" descr="C:\Users\Przemo\Desktop\zdjęcia\Obraz 224.jpg"/>
          <p:cNvPicPr>
            <a:picLocks noChangeAspect="1" noChangeArrowheads="1"/>
          </p:cNvPicPr>
          <p:nvPr/>
        </p:nvPicPr>
        <p:blipFill>
          <a:blip r:embed="rId4" cstate="print"/>
          <a:srcRect l="4545" t="6529" r="7576" b="15124"/>
          <a:stretch>
            <a:fillRect/>
          </a:stretch>
        </p:blipFill>
        <p:spPr bwMode="auto">
          <a:xfrm>
            <a:off x="2339752" y="4005064"/>
            <a:ext cx="4176464" cy="2592288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pageCurlDouble"/>
      </p:transition>
    </mc:Choice>
    <mc:Fallback xmlns="">
      <p:transition spd="slow" advClick="0" advTm="5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stopki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dirty="0"/>
              <a:t>Opracowanie: </a:t>
            </a:r>
          </a:p>
          <a:p>
            <a:pPr>
              <a:defRPr/>
            </a:pPr>
            <a:r>
              <a:rPr lang="pl-PL" dirty="0"/>
              <a:t> Aleksandra </a:t>
            </a:r>
            <a:r>
              <a:rPr lang="pl-PL" dirty="0" err="1"/>
              <a:t>Wołejko</a:t>
            </a:r>
            <a:endParaRPr lang="pl-PL" dirty="0"/>
          </a:p>
        </p:txBody>
      </p:sp>
      <p:sp>
        <p:nvSpPr>
          <p:cNvPr id="3" name="pole tekstowe 2"/>
          <p:cNvSpPr txBox="1"/>
          <p:nvPr/>
        </p:nvSpPr>
        <p:spPr>
          <a:xfrm flipH="1">
            <a:off x="285750" y="285750"/>
            <a:ext cx="8429625" cy="5794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609600" indent="-609600" algn="ctr">
              <a:defRPr/>
            </a:pPr>
            <a:r>
              <a:rPr lang="pl-PL" sz="32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Światowy Dzień Pluszowego Misia</a:t>
            </a:r>
          </a:p>
        </p:txBody>
      </p:sp>
      <p:pic>
        <p:nvPicPr>
          <p:cNvPr id="5" name="Obraz 4" descr="misi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908720"/>
            <a:ext cx="3429023" cy="2342765"/>
          </a:xfrm>
          <a:prstGeom prst="rect">
            <a:avLst/>
          </a:prstGeom>
          <a:ln w="28575">
            <a:solidFill>
              <a:srgbClr val="FFCC00"/>
            </a:solidFill>
          </a:ln>
          <a:scene3d>
            <a:camera prst="perspectiveRight"/>
            <a:lightRig rig="threePt" dir="t"/>
          </a:scene3d>
          <a:sp3d>
            <a:bevelT/>
          </a:sp3d>
        </p:spPr>
      </p:pic>
      <p:pic>
        <p:nvPicPr>
          <p:cNvPr id="7" name="Obraz 6" descr="andrzejki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57752" y="3857628"/>
            <a:ext cx="3929089" cy="2428364"/>
          </a:xfrm>
          <a:prstGeom prst="rect">
            <a:avLst/>
          </a:prstGeom>
          <a:ln w="28575">
            <a:solidFill>
              <a:srgbClr val="FFCC00"/>
            </a:solidFill>
          </a:ln>
          <a:scene3d>
            <a:camera prst="perspectiveLeft"/>
            <a:lightRig rig="threePt" dir="t"/>
          </a:scene3d>
        </p:spPr>
      </p:pic>
      <p:sp>
        <p:nvSpPr>
          <p:cNvPr id="7178" name="AutoShape 10"/>
          <p:cNvSpPr>
            <a:spLocks noChangeArrowheads="1"/>
          </p:cNvSpPr>
          <p:nvPr/>
        </p:nvSpPr>
        <p:spPr bwMode="auto">
          <a:xfrm>
            <a:off x="827088" y="4941888"/>
            <a:ext cx="1584325" cy="792162"/>
          </a:xfrm>
          <a:prstGeom prst="cloudCallout">
            <a:avLst>
              <a:gd name="adj1" fmla="val -56912"/>
              <a:gd name="adj2" fmla="val 162426"/>
            </a:avLst>
          </a:prstGeom>
          <a:noFill/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marL="342900" indent="-342900" algn="ctr">
              <a:defRPr/>
            </a:pPr>
            <a:endParaRPr lang="pl-PL" sz="32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180" name="Text Box 12"/>
          <p:cNvSpPr txBox="1">
            <a:spLocks noChangeArrowheads="1"/>
          </p:cNvSpPr>
          <p:nvPr/>
        </p:nvSpPr>
        <p:spPr bwMode="auto">
          <a:xfrm>
            <a:off x="7164388" y="6381750"/>
            <a:ext cx="1368425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>
              <a:spcBef>
                <a:spcPct val="50000"/>
              </a:spcBef>
              <a:defRPr/>
            </a:pPr>
            <a:endParaRPr lang="pl-PL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12" name="Obraz 11" descr="009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8596" y="3929066"/>
            <a:ext cx="3643338" cy="2571744"/>
          </a:xfrm>
          <a:prstGeom prst="rect">
            <a:avLst/>
          </a:prstGeom>
          <a:ln w="12700">
            <a:solidFill>
              <a:srgbClr val="FFCC00"/>
            </a:solidFill>
          </a:ln>
          <a:scene3d>
            <a:camera prst="perspectiveRight"/>
            <a:lightRig rig="threePt" dir="t"/>
          </a:scene3d>
        </p:spPr>
      </p:pic>
      <p:pic>
        <p:nvPicPr>
          <p:cNvPr id="13" name="Obraz 12" descr="009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72066" y="1000108"/>
            <a:ext cx="3286148" cy="2357454"/>
          </a:xfrm>
          <a:prstGeom prst="rect">
            <a:avLst/>
          </a:prstGeom>
          <a:ln>
            <a:solidFill>
              <a:srgbClr val="FFCC00"/>
            </a:solidFill>
          </a:ln>
          <a:scene3d>
            <a:camera prst="perspectiveLeft"/>
            <a:lightRig rig="threePt" dir="t"/>
          </a:scene3d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pageCurlDouble"/>
      </p:transition>
    </mc:Choice>
    <mc:Fallback xmlns="">
      <p:transition spd="slow" advClick="0" advTm="5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324626" y="214290"/>
            <a:ext cx="4556127" cy="1071570"/>
          </a:xfrm>
        </p:spPr>
        <p:txBody>
          <a:bodyPr/>
          <a:lstStyle/>
          <a:p>
            <a:pPr algn="ctr"/>
            <a:r>
              <a:rPr lang="pl-PL" dirty="0">
                <a:solidFill>
                  <a:srgbClr val="FFCC00"/>
                </a:solidFill>
              </a:rPr>
              <a:t>Andrzejki</a:t>
            </a:r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>
          <a:xfrm>
            <a:off x="1428728" y="6245225"/>
            <a:ext cx="3143272" cy="476250"/>
          </a:xfrm>
        </p:spPr>
        <p:txBody>
          <a:bodyPr/>
          <a:lstStyle/>
          <a:p>
            <a:pPr>
              <a:defRPr/>
            </a:pPr>
            <a:r>
              <a:rPr lang="pl-PL" dirty="0"/>
              <a:t>Opracowanie:  </a:t>
            </a:r>
          </a:p>
          <a:p>
            <a:pPr>
              <a:defRPr/>
            </a:pPr>
            <a:r>
              <a:rPr lang="pl-PL" dirty="0"/>
              <a:t>Aleksandra </a:t>
            </a:r>
            <a:r>
              <a:rPr lang="pl-PL" dirty="0" err="1"/>
              <a:t>Wołejko</a:t>
            </a:r>
            <a:endParaRPr lang="pl-PL" dirty="0"/>
          </a:p>
        </p:txBody>
      </p:sp>
      <p:pic>
        <p:nvPicPr>
          <p:cNvPr id="4" name="Obraz 3" descr="013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43438" y="1357298"/>
            <a:ext cx="4357718" cy="3589760"/>
          </a:xfrm>
          <a:prstGeom prst="rect">
            <a:avLst/>
          </a:prstGeom>
          <a:ln w="22225">
            <a:solidFill>
              <a:srgbClr val="FFCC00"/>
            </a:solidFill>
          </a:ln>
          <a:scene3d>
            <a:camera prst="perspectiveLeft"/>
            <a:lightRig rig="threePt" dir="t"/>
          </a:scene3d>
        </p:spPr>
      </p:pic>
      <p:pic>
        <p:nvPicPr>
          <p:cNvPr id="5" name="Obraz 4" descr="013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428604"/>
            <a:ext cx="3750477" cy="5000636"/>
          </a:xfrm>
          <a:prstGeom prst="rect">
            <a:avLst/>
          </a:prstGeom>
          <a:ln w="22225">
            <a:solidFill>
              <a:srgbClr val="FFCC00"/>
            </a:solidFill>
          </a:ln>
          <a:scene3d>
            <a:camera prst="perspectiveRight"/>
            <a:lightRig rig="threePt" dir="t"/>
          </a:scene3d>
        </p:spPr>
      </p:pic>
      <p:sp>
        <p:nvSpPr>
          <p:cNvPr id="6" name="Objaśnienie w chmurce 5"/>
          <p:cNvSpPr/>
          <p:nvPr/>
        </p:nvSpPr>
        <p:spPr bwMode="auto">
          <a:xfrm>
            <a:off x="4857752" y="5072074"/>
            <a:ext cx="3429024" cy="1500198"/>
          </a:xfrm>
          <a:prstGeom prst="cloudCallout">
            <a:avLst>
              <a:gd name="adj1" fmla="val -17601"/>
              <a:gd name="adj2" fmla="val -114200"/>
            </a:avLst>
          </a:prstGeom>
          <a:noFill/>
          <a:ln w="22225" cap="flat" cmpd="sng" algn="ctr">
            <a:solidFill>
              <a:srgbClr val="FFCC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Tx/>
              <a:buFont typeface="Wingdings" pitchFamily="2" charset="2"/>
              <a:buNone/>
              <a:tabLst/>
            </a:pPr>
            <a:endParaRPr kumimoji="0" lang="pl-PL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8" name="pole tekstowe 7"/>
          <p:cNvSpPr txBox="1"/>
          <p:nvPr/>
        </p:nvSpPr>
        <p:spPr>
          <a:xfrm>
            <a:off x="5429256" y="5357826"/>
            <a:ext cx="25717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>
                <a:solidFill>
                  <a:srgbClr val="FFCC00"/>
                </a:solidFill>
              </a:rPr>
              <a:t>Czary mary ,</a:t>
            </a:r>
          </a:p>
          <a:p>
            <a:pPr algn="ctr"/>
            <a:r>
              <a:rPr lang="pl-PL" sz="2000" b="1" dirty="0">
                <a:solidFill>
                  <a:srgbClr val="FFCC00"/>
                </a:solidFill>
              </a:rPr>
              <a:t> hokus-pokus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pageCurlDouble"/>
      </p:transition>
    </mc:Choice>
    <mc:Fallback xmlns="">
      <p:transition spd="slow" advClick="0" advTm="5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stopki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dirty="0"/>
              <a:t>Opracowanie: </a:t>
            </a:r>
          </a:p>
          <a:p>
            <a:pPr>
              <a:defRPr/>
            </a:pPr>
            <a:r>
              <a:rPr lang="pl-PL" dirty="0"/>
              <a:t> Aleksandra </a:t>
            </a:r>
            <a:r>
              <a:rPr lang="pl-PL" dirty="0" err="1"/>
              <a:t>Wołejko</a:t>
            </a:r>
            <a:endParaRPr lang="pl-PL" dirty="0"/>
          </a:p>
        </p:txBody>
      </p:sp>
      <p:sp>
        <p:nvSpPr>
          <p:cNvPr id="4" name="pole tekstowe 3"/>
          <p:cNvSpPr txBox="1"/>
          <p:nvPr/>
        </p:nvSpPr>
        <p:spPr>
          <a:xfrm>
            <a:off x="2000250" y="214313"/>
            <a:ext cx="5000625" cy="762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l-PL" sz="4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Mikołajki</a:t>
            </a:r>
          </a:p>
        </p:txBody>
      </p:sp>
      <p:pic>
        <p:nvPicPr>
          <p:cNvPr id="19460" name="Obraz 4" descr="miko lajki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785786" y="1214422"/>
            <a:ext cx="3500462" cy="2571768"/>
          </a:xfrm>
          <a:prstGeom prst="rect">
            <a:avLst/>
          </a:prstGeom>
          <a:noFill/>
          <a:ln w="28575">
            <a:solidFill>
              <a:srgbClr val="FFCC00"/>
            </a:solidFill>
            <a:miter lim="800000"/>
            <a:headEnd/>
            <a:tailEnd/>
          </a:ln>
          <a:scene3d>
            <a:camera prst="isometricOffAxis1Right"/>
            <a:lightRig rig="threePt" dir="t"/>
          </a:scene3d>
        </p:spPr>
      </p:pic>
      <p:pic>
        <p:nvPicPr>
          <p:cNvPr id="6" name="Obraz 5" descr="mikolajki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43372" y="1071546"/>
            <a:ext cx="4143404" cy="2668633"/>
          </a:xfrm>
          <a:prstGeom prst="rect">
            <a:avLst/>
          </a:prstGeom>
          <a:ln w="28575">
            <a:solidFill>
              <a:srgbClr val="FFCC00"/>
            </a:solidFill>
          </a:ln>
          <a:effectLst/>
          <a:scene3d>
            <a:camera prst="perspectiveHeroicExtremeLeftFacing"/>
            <a:lightRig rig="threePt" dir="t"/>
          </a:scene3d>
        </p:spPr>
      </p:pic>
      <p:sp>
        <p:nvSpPr>
          <p:cNvPr id="8199" name="Text Box 7"/>
          <p:cNvSpPr txBox="1">
            <a:spLocks noChangeArrowheads="1"/>
          </p:cNvSpPr>
          <p:nvPr/>
        </p:nvSpPr>
        <p:spPr bwMode="auto">
          <a:xfrm>
            <a:off x="6948488" y="6092825"/>
            <a:ext cx="1439862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>
              <a:spcBef>
                <a:spcPct val="50000"/>
              </a:spcBef>
              <a:defRPr/>
            </a:pPr>
            <a:endParaRPr lang="pl-PL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10" name="Obraz 9" descr="017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28860" y="3786190"/>
            <a:ext cx="4143404" cy="2428892"/>
          </a:xfrm>
          <a:prstGeom prst="rect">
            <a:avLst/>
          </a:prstGeom>
          <a:ln w="22225">
            <a:solidFill>
              <a:srgbClr val="FFCC00"/>
            </a:solidFill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pageCurlDouble"/>
      </p:transition>
    </mc:Choice>
    <mc:Fallback xmlns="">
      <p:transition spd="slow" advClick="0" advTm="5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44475"/>
            <a:ext cx="8385175" cy="1184261"/>
          </a:xfrm>
        </p:spPr>
        <p:txBody>
          <a:bodyPr/>
          <a:lstStyle/>
          <a:p>
            <a:r>
              <a:rPr lang="pl-PL" dirty="0">
                <a:solidFill>
                  <a:srgbClr val="FFCC00"/>
                </a:solidFill>
              </a:rPr>
              <a:t>Jasełka</a:t>
            </a:r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dirty="0"/>
              <a:t>Opracowanie:  </a:t>
            </a:r>
          </a:p>
          <a:p>
            <a:pPr>
              <a:defRPr/>
            </a:pPr>
            <a:r>
              <a:rPr lang="pl-PL" dirty="0"/>
              <a:t>Aleksandra </a:t>
            </a:r>
            <a:r>
              <a:rPr lang="pl-PL" dirty="0" err="1"/>
              <a:t>Wołejko</a:t>
            </a:r>
            <a:endParaRPr lang="pl-PL" dirty="0"/>
          </a:p>
        </p:txBody>
      </p:sp>
      <p:pic>
        <p:nvPicPr>
          <p:cNvPr id="5" name="Obraz 4" descr="010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43504" y="500042"/>
            <a:ext cx="3456000" cy="2592000"/>
          </a:xfrm>
          <a:prstGeom prst="roundRect">
            <a:avLst/>
          </a:prstGeom>
          <a:ln w="22225">
            <a:solidFill>
              <a:srgbClr val="FFCC00"/>
            </a:solidFill>
          </a:ln>
          <a:scene3d>
            <a:camera prst="perspectiveFront"/>
            <a:lightRig rig="threePt" dir="t"/>
          </a:scene3d>
        </p:spPr>
      </p:pic>
      <p:pic>
        <p:nvPicPr>
          <p:cNvPr id="7" name="Obraz 6" descr="014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58" y="2000240"/>
            <a:ext cx="3384000" cy="2538000"/>
          </a:xfrm>
          <a:prstGeom prst="roundRect">
            <a:avLst/>
          </a:prstGeom>
          <a:ln w="22225">
            <a:solidFill>
              <a:srgbClr val="FFCC00"/>
            </a:solidFill>
          </a:ln>
          <a:scene3d>
            <a:camera prst="perspectiveFront"/>
            <a:lightRig rig="threePt" dir="t"/>
          </a:scene3d>
        </p:spPr>
      </p:pic>
      <p:pic>
        <p:nvPicPr>
          <p:cNvPr id="8" name="Obraz 7" descr="011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57686" y="3357562"/>
            <a:ext cx="3780000" cy="2835000"/>
          </a:xfrm>
          <a:prstGeom prst="roundRect">
            <a:avLst/>
          </a:prstGeom>
          <a:ln w="22225">
            <a:solidFill>
              <a:srgbClr val="FFCC00"/>
            </a:solidFill>
          </a:ln>
          <a:scene3d>
            <a:camera prst="perspectiveFront"/>
            <a:lightRig rig="threePt" dir="t"/>
          </a:scene3d>
        </p:spPr>
      </p:pic>
      <p:sp>
        <p:nvSpPr>
          <p:cNvPr id="9" name="Zwój poziomy 8"/>
          <p:cNvSpPr/>
          <p:nvPr/>
        </p:nvSpPr>
        <p:spPr bwMode="auto">
          <a:xfrm>
            <a:off x="285720" y="5214950"/>
            <a:ext cx="3500462" cy="1247586"/>
          </a:xfrm>
          <a:prstGeom prst="horizontalScroll">
            <a:avLst/>
          </a:prstGeom>
          <a:noFill/>
          <a:ln w="25400" cap="flat" cmpd="sng" algn="ctr">
            <a:solidFill>
              <a:srgbClr val="FFCC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Tx/>
              <a:buFont typeface="Wingdings" pitchFamily="2" charset="2"/>
              <a:buNone/>
              <a:tabLst/>
            </a:pPr>
            <a:endParaRPr kumimoji="0" lang="pl-PL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10" name="pole tekstowe 9"/>
          <p:cNvSpPr txBox="1"/>
          <p:nvPr/>
        </p:nvSpPr>
        <p:spPr>
          <a:xfrm>
            <a:off x="714348" y="5643578"/>
            <a:ext cx="27146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>
                <a:solidFill>
                  <a:srgbClr val="FFCC00"/>
                </a:solidFill>
              </a:rPr>
              <a:t>Dzieci z sekcji teatralnej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pageCurlDouble"/>
      </p:transition>
    </mc:Choice>
    <mc:Fallback xmlns="">
      <p:transition spd="slow" advClick="0" advTm="5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stopki 1"/>
          <p:cNvSpPr>
            <a:spLocks noGrp="1"/>
          </p:cNvSpPr>
          <p:nvPr>
            <p:ph type="ftr" sz="quarter" idx="11"/>
          </p:nvPr>
        </p:nvSpPr>
        <p:spPr>
          <a:xfrm>
            <a:off x="2627784" y="6381327"/>
            <a:ext cx="3696816" cy="340147"/>
          </a:xfrm>
        </p:spPr>
        <p:txBody>
          <a:bodyPr/>
          <a:lstStyle/>
          <a:p>
            <a:pPr>
              <a:defRPr/>
            </a:pPr>
            <a:r>
              <a:rPr lang="pl-PL" dirty="0"/>
              <a:t>Opracowanie:     Aleksandra </a:t>
            </a:r>
            <a:r>
              <a:rPr lang="pl-PL" dirty="0" err="1"/>
              <a:t>Wołejko</a:t>
            </a:r>
            <a:endParaRPr lang="pl-PL" dirty="0"/>
          </a:p>
        </p:txBody>
      </p:sp>
      <p:sp>
        <p:nvSpPr>
          <p:cNvPr id="4" name="pole tekstowe 3"/>
          <p:cNvSpPr txBox="1"/>
          <p:nvPr/>
        </p:nvSpPr>
        <p:spPr>
          <a:xfrm>
            <a:off x="1475656" y="332656"/>
            <a:ext cx="5849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Bal karnawałowy</a:t>
            </a: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87" r="4377" b="9399"/>
          <a:stretch/>
        </p:blipFill>
        <p:spPr>
          <a:xfrm>
            <a:off x="827584" y="1268760"/>
            <a:ext cx="3011469" cy="4464496"/>
          </a:xfrm>
          <a:prstGeom prst="rect">
            <a:avLst/>
          </a:prstGeom>
          <a:effectLst>
            <a:glow rad="165100">
              <a:srgbClr val="FFFF00">
                <a:alpha val="88000"/>
              </a:srgbClr>
            </a:glow>
          </a:effectLst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2015199"/>
            <a:ext cx="4699736" cy="2649361"/>
          </a:xfrm>
          <a:prstGeom prst="rect">
            <a:avLst/>
          </a:prstGeom>
          <a:effectLst>
            <a:glow rad="139700">
              <a:srgbClr val="FFFF00">
                <a:alpha val="87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33204460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pageCurlDouble"/>
      </p:transition>
    </mc:Choice>
    <mc:Fallback xmlns="">
      <p:transition spd="slow" advClick="0" advTm="5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>
                <a:solidFill>
                  <a:srgbClr val="FFCC00"/>
                </a:solidFill>
              </a:rPr>
              <a:t>Bezpieczne ferie zimowe</a:t>
            </a:r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>
          <a:xfrm>
            <a:off x="5715008" y="6245225"/>
            <a:ext cx="2500330" cy="476250"/>
          </a:xfrm>
        </p:spPr>
        <p:txBody>
          <a:bodyPr/>
          <a:lstStyle/>
          <a:p>
            <a:pPr>
              <a:defRPr/>
            </a:pPr>
            <a:r>
              <a:rPr lang="pl-PL" dirty="0"/>
              <a:t>Opracowanie:</a:t>
            </a:r>
          </a:p>
          <a:p>
            <a:pPr>
              <a:defRPr/>
            </a:pPr>
            <a:r>
              <a:rPr lang="pl-PL" dirty="0"/>
              <a:t>Aleksandra </a:t>
            </a:r>
            <a:r>
              <a:rPr lang="pl-PL" dirty="0" err="1"/>
              <a:t>Wołejko</a:t>
            </a:r>
            <a:endParaRPr lang="pl-PL" dirty="0"/>
          </a:p>
        </p:txBody>
      </p:sp>
      <p:pic>
        <p:nvPicPr>
          <p:cNvPr id="4" name="Obraz 3" descr="017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472" y="1571612"/>
            <a:ext cx="3714776" cy="2714644"/>
          </a:xfrm>
          <a:prstGeom prst="rect">
            <a:avLst/>
          </a:prstGeom>
          <a:ln w="22225">
            <a:solidFill>
              <a:srgbClr val="FFCC00"/>
            </a:solidFill>
          </a:ln>
          <a:scene3d>
            <a:camera prst="obliqueTopLeft"/>
            <a:lightRig rig="threePt" dir="t"/>
          </a:scene3d>
        </p:spPr>
      </p:pic>
      <p:pic>
        <p:nvPicPr>
          <p:cNvPr id="6" name="Obraz 5" descr="016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3438" y="2928934"/>
            <a:ext cx="4286248" cy="3214686"/>
          </a:xfrm>
          <a:prstGeom prst="rect">
            <a:avLst/>
          </a:prstGeom>
          <a:ln w="22225">
            <a:solidFill>
              <a:srgbClr val="FFCC00"/>
            </a:solidFill>
          </a:ln>
          <a:scene3d>
            <a:camera prst="perspectiveLeft"/>
            <a:lightRig rig="threePt" dir="t"/>
          </a:scene3d>
        </p:spPr>
      </p:pic>
      <p:sp>
        <p:nvSpPr>
          <p:cNvPr id="7" name="Strzałka w prawo 6"/>
          <p:cNvSpPr/>
          <p:nvPr/>
        </p:nvSpPr>
        <p:spPr bwMode="auto">
          <a:xfrm>
            <a:off x="1285852" y="4643446"/>
            <a:ext cx="3357586" cy="1857388"/>
          </a:xfrm>
          <a:prstGeom prst="rightArrow">
            <a:avLst/>
          </a:prstGeom>
          <a:noFill/>
          <a:ln w="25400" cap="flat" cmpd="sng" algn="ctr">
            <a:solidFill>
              <a:srgbClr val="FFCC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Tx/>
              <a:buFont typeface="Wingdings" pitchFamily="2" charset="2"/>
              <a:buNone/>
              <a:tabLst/>
            </a:pPr>
            <a:endParaRPr kumimoji="0" lang="pl-PL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8" name="pole tekstowe 7"/>
          <p:cNvSpPr txBox="1"/>
          <p:nvPr/>
        </p:nvSpPr>
        <p:spPr>
          <a:xfrm>
            <a:off x="1571604" y="5357826"/>
            <a:ext cx="2571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800" b="1" dirty="0">
                <a:solidFill>
                  <a:srgbClr val="FFCC00"/>
                </a:solidFill>
              </a:rPr>
              <a:t>Ja znam odpowiedź !</a:t>
            </a:r>
          </a:p>
        </p:txBody>
      </p:sp>
      <p:pic>
        <p:nvPicPr>
          <p:cNvPr id="9" name="Obraz 8" descr="017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2042" y="1567622"/>
            <a:ext cx="3714776" cy="2714644"/>
          </a:xfrm>
          <a:prstGeom prst="rect">
            <a:avLst/>
          </a:prstGeom>
          <a:ln w="22225">
            <a:solidFill>
              <a:srgbClr val="FFCC00"/>
            </a:solidFill>
          </a:ln>
          <a:scene3d>
            <a:camera prst="obliqueTopLeft"/>
            <a:lightRig rig="threePt" dir="t"/>
          </a:scene3d>
        </p:spPr>
      </p:pic>
      <p:pic>
        <p:nvPicPr>
          <p:cNvPr id="10" name="Obraz 9" descr="016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2924944"/>
            <a:ext cx="4286248" cy="3214686"/>
          </a:xfrm>
          <a:prstGeom prst="rect">
            <a:avLst/>
          </a:prstGeom>
          <a:ln w="22225">
            <a:solidFill>
              <a:srgbClr val="FFCC00"/>
            </a:solidFill>
          </a:ln>
          <a:scene3d>
            <a:camera prst="perspectiveLeft"/>
            <a:lightRig rig="threePt" dir="t"/>
          </a:scene3d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pageCurlDouble"/>
      </p:transition>
    </mc:Choice>
    <mc:Fallback xmlns="">
      <p:transition spd="slow" advClick="0" advTm="5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1188" y="0"/>
            <a:ext cx="7772400" cy="1736725"/>
          </a:xfrm>
        </p:spPr>
        <p:txBody>
          <a:bodyPr/>
          <a:lstStyle/>
          <a:p>
            <a:pPr eaLnBrk="1" hangingPunct="1">
              <a:defRPr/>
            </a:pPr>
            <a:endParaRPr lang="pl-PL"/>
          </a:p>
        </p:txBody>
      </p:sp>
      <p:sp useBgFill="1"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1700213"/>
            <a:ext cx="9144000" cy="5373687"/>
          </a:xfrm>
        </p:spPr>
        <p:txBody>
          <a:bodyPr/>
          <a:lstStyle/>
          <a:p>
            <a:pPr eaLnBrk="1" hangingPunct="1">
              <a:buClr>
                <a:srgbClr val="FF6600"/>
              </a:buClr>
              <a:buFont typeface="Wingdings" pitchFamily="2" charset="2"/>
              <a:buChar char="J"/>
              <a:defRPr/>
            </a:pPr>
            <a:r>
              <a:rPr lang="pl-PL" sz="2800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Book Antiqua" pitchFamily="18" charset="0"/>
                <a:cs typeface="Times New Roman" pitchFamily="18" charset="0"/>
              </a:rPr>
              <a:t>   </a:t>
            </a:r>
            <a:r>
              <a:rPr lang="pl-PL" sz="2800" b="1" dirty="0">
                <a:solidFill>
                  <a:srgbClr val="000000"/>
                </a:solidFill>
                <a:effectLst/>
                <a:latin typeface="Book Antiqua" pitchFamily="18" charset="0"/>
                <a:cs typeface="Times New Roman" pitchFamily="18" charset="0"/>
              </a:rPr>
              <a:t>Tu bawimy się i  uczymy.</a:t>
            </a:r>
          </a:p>
          <a:p>
            <a:pPr eaLnBrk="1" hangingPunct="1">
              <a:buClr>
                <a:srgbClr val="FF6600"/>
              </a:buClr>
              <a:buFont typeface="Wingdings" pitchFamily="2" charset="2"/>
              <a:buChar char="J"/>
              <a:defRPr/>
            </a:pPr>
            <a:r>
              <a:rPr lang="pl-PL" sz="2800" b="1" dirty="0">
                <a:solidFill>
                  <a:srgbClr val="000000"/>
                </a:solidFill>
                <a:effectLst/>
                <a:latin typeface="Book Antiqua" pitchFamily="18" charset="0"/>
                <a:cs typeface="Times New Roman" pitchFamily="18" charset="0"/>
              </a:rPr>
              <a:t>   Rysujemy i ćwiczymy. </a:t>
            </a:r>
          </a:p>
          <a:p>
            <a:pPr eaLnBrk="1" hangingPunct="1">
              <a:buClr>
                <a:srgbClr val="FF6600"/>
              </a:buClr>
              <a:buFont typeface="Wingdings" pitchFamily="2" charset="2"/>
              <a:buChar char="J"/>
              <a:defRPr/>
            </a:pPr>
            <a:r>
              <a:rPr lang="pl-PL" sz="2800" b="1" dirty="0">
                <a:solidFill>
                  <a:srgbClr val="000000"/>
                </a:solidFill>
                <a:effectLst/>
                <a:latin typeface="Book Antiqua" pitchFamily="18" charset="0"/>
                <a:cs typeface="Times New Roman" pitchFamily="18" charset="0"/>
              </a:rPr>
              <a:t>   Gramy w bierki i farmera.</a:t>
            </a:r>
            <a:endParaRPr lang="pl-PL" sz="2800" b="1" dirty="0">
              <a:solidFill>
                <a:srgbClr val="000000"/>
              </a:solidFill>
              <a:effectLst/>
              <a:cs typeface="Times New Roman" pitchFamily="18" charset="0"/>
            </a:endParaRPr>
          </a:p>
          <a:p>
            <a:pPr eaLnBrk="1" hangingPunct="1">
              <a:buClr>
                <a:srgbClr val="FF6600"/>
              </a:buClr>
              <a:buFont typeface="Wingdings" pitchFamily="2" charset="2"/>
              <a:buChar char="J"/>
              <a:defRPr/>
            </a:pPr>
            <a:r>
              <a:rPr lang="pl-PL" sz="2800" b="1" dirty="0">
                <a:solidFill>
                  <a:srgbClr val="000000"/>
                </a:solidFill>
                <a:effectLst/>
                <a:cs typeface="Times New Roman" pitchFamily="18" charset="0"/>
              </a:rPr>
              <a:t>   </a:t>
            </a:r>
            <a:r>
              <a:rPr lang="pl-PL" sz="2800" b="1" dirty="0">
                <a:solidFill>
                  <a:srgbClr val="000000"/>
                </a:solidFill>
                <a:effectLst/>
                <a:latin typeface="Book Antiqua" pitchFamily="18" charset="0"/>
                <a:cs typeface="Times New Roman" pitchFamily="18" charset="0"/>
              </a:rPr>
              <a:t>Tu energia nas rozpiera.</a:t>
            </a:r>
          </a:p>
          <a:p>
            <a:pPr eaLnBrk="1" hangingPunct="1">
              <a:buClr>
                <a:srgbClr val="FF6600"/>
              </a:buClr>
              <a:buFont typeface="Wingdings" pitchFamily="2" charset="2"/>
              <a:buChar char="J"/>
              <a:defRPr/>
            </a:pPr>
            <a:r>
              <a:rPr lang="pl-PL" sz="2800" b="1" dirty="0">
                <a:solidFill>
                  <a:srgbClr val="000000"/>
                </a:solidFill>
                <a:effectLst/>
                <a:latin typeface="Book Antiqua" pitchFamily="18" charset="0"/>
                <a:cs typeface="Times New Roman" pitchFamily="18" charset="0"/>
              </a:rPr>
              <a:t>   W teatrzyku  role gramy i tańczymy, i śpiewamy.</a:t>
            </a:r>
          </a:p>
          <a:p>
            <a:pPr eaLnBrk="1" hangingPunct="1">
              <a:buClr>
                <a:srgbClr val="FF6600"/>
              </a:buClr>
              <a:buFont typeface="Wingdings" pitchFamily="2" charset="2"/>
              <a:buChar char="J"/>
              <a:defRPr/>
            </a:pPr>
            <a:r>
              <a:rPr lang="pl-PL" sz="2800" b="1" dirty="0">
                <a:solidFill>
                  <a:srgbClr val="000000"/>
                </a:solidFill>
                <a:effectLst/>
                <a:latin typeface="Book Antiqua" pitchFamily="18" charset="0"/>
                <a:cs typeface="Times New Roman" pitchFamily="18" charset="0"/>
              </a:rPr>
              <a:t>   Nigdy tu się nie nudzimy.</a:t>
            </a:r>
          </a:p>
          <a:p>
            <a:pPr eaLnBrk="1" hangingPunct="1">
              <a:buClr>
                <a:srgbClr val="FF6600"/>
              </a:buClr>
              <a:buFont typeface="Wingdings" pitchFamily="2" charset="2"/>
              <a:buChar char="J"/>
              <a:defRPr/>
            </a:pPr>
            <a:r>
              <a:rPr lang="pl-PL" sz="2800" b="1" dirty="0">
                <a:solidFill>
                  <a:srgbClr val="000000"/>
                </a:solidFill>
                <a:effectLst/>
                <a:latin typeface="Book Antiqua" pitchFamily="18" charset="0"/>
                <a:cs typeface="Times New Roman" pitchFamily="18" charset="0"/>
              </a:rPr>
              <a:t>   Chętnie więc tu przychodzimy.</a:t>
            </a:r>
          </a:p>
          <a:p>
            <a:pPr eaLnBrk="1" hangingPunct="1">
              <a:buClr>
                <a:srgbClr val="FF6600"/>
              </a:buClr>
              <a:buFont typeface="Wingdings" pitchFamily="2" charset="2"/>
              <a:buChar char="J"/>
              <a:defRPr/>
            </a:pPr>
            <a:r>
              <a:rPr lang="pl-PL" sz="2800" b="1" dirty="0">
                <a:solidFill>
                  <a:srgbClr val="000000"/>
                </a:solidFill>
                <a:effectLst/>
                <a:latin typeface="Book Antiqua" pitchFamily="18" charset="0"/>
                <a:cs typeface="Times New Roman" pitchFamily="18" charset="0"/>
              </a:rPr>
              <a:t>   Konkursy, wycieczki, zawody sportowe. </a:t>
            </a:r>
          </a:p>
          <a:p>
            <a:pPr eaLnBrk="1" hangingPunct="1">
              <a:buClr>
                <a:srgbClr val="FF6600"/>
              </a:buClr>
              <a:buFont typeface="Wingdings" pitchFamily="2" charset="2"/>
              <a:buChar char="J"/>
              <a:defRPr/>
            </a:pPr>
            <a:r>
              <a:rPr lang="pl-PL" sz="2800" b="1" dirty="0">
                <a:solidFill>
                  <a:srgbClr val="000000"/>
                </a:solidFill>
                <a:effectLst/>
                <a:latin typeface="Book Antiqua" pitchFamily="18" charset="0"/>
                <a:cs typeface="Times New Roman" pitchFamily="18" charset="0"/>
              </a:rPr>
              <a:t>   Filmy, gra w szachy, gry komputerowe</a:t>
            </a:r>
            <a:r>
              <a:rPr lang="pl-PL" sz="2800" b="1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 eaLnBrk="1" hangingPunct="1">
              <a:defRPr/>
            </a:pPr>
            <a:r>
              <a:rPr lang="pl-PL" sz="2800" b="1" i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Tyle zajęć czeka Was… Przyjdź a miło spędzisz czas!</a:t>
            </a:r>
          </a:p>
          <a:p>
            <a:pPr algn="ctr" eaLnBrk="1" hangingPunct="1">
              <a:defRPr/>
            </a:pPr>
            <a:endParaRPr lang="pl-PL" sz="2800" b="1" i="1" dirty="0">
              <a:solidFill>
                <a:schemeClr val="bg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340" name="WordArt 4"/>
          <p:cNvSpPr>
            <a:spLocks noChangeArrowheads="1" noChangeShapeType="1" noTextEdit="1"/>
          </p:cNvSpPr>
          <p:nvPr/>
        </p:nvSpPr>
        <p:spPr bwMode="auto">
          <a:xfrm>
            <a:off x="539750" y="260350"/>
            <a:ext cx="8208963" cy="1008063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pl-PL" sz="3600" kern="10" dirty="0">
                <a:ln w="31750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008000"/>
                </a:soli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Arial Black"/>
              </a:rPr>
              <a:t>Nasza świetlica</a:t>
            </a:r>
          </a:p>
        </p:txBody>
      </p:sp>
      <p:pic>
        <p:nvPicPr>
          <p:cNvPr id="14341" name="Picture 6" descr="j021651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08850" y="4292600"/>
            <a:ext cx="155575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pageCurlDouble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1000"/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1000"/>
                                        <p:tgtEl>
                                          <p:spTgt spid="2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1000"/>
                                        <p:tgtEl>
                                          <p:spTgt spid="20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1000"/>
                                        <p:tgtEl>
                                          <p:spTgt spid="20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1000"/>
                                        <p:tgtEl>
                                          <p:spTgt spid="20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1000"/>
                                        <p:tgtEl>
                                          <p:spTgt spid="20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1000"/>
                                        <p:tgtEl>
                                          <p:spTgt spid="20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1000"/>
                                        <p:tgtEl>
                                          <p:spTgt spid="20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1000"/>
                                        <p:tgtEl>
                                          <p:spTgt spid="205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ytuł 8"/>
          <p:cNvSpPr>
            <a:spLocks noGrp="1"/>
          </p:cNvSpPr>
          <p:nvPr>
            <p:ph type="title"/>
          </p:nvPr>
        </p:nvSpPr>
        <p:spPr>
          <a:xfrm>
            <a:off x="457200" y="244475"/>
            <a:ext cx="8385175" cy="1096293"/>
          </a:xfrm>
        </p:spPr>
        <p:txBody>
          <a:bodyPr/>
          <a:lstStyle/>
          <a:p>
            <a:pPr algn="ctr"/>
            <a:r>
              <a:rPr lang="pl-PL" dirty="0">
                <a:solidFill>
                  <a:srgbClr val="FFFF00"/>
                </a:solidFill>
              </a:rPr>
              <a:t>Wiosenna rewia mody</a:t>
            </a:r>
          </a:p>
        </p:txBody>
      </p:sp>
      <p:pic>
        <p:nvPicPr>
          <p:cNvPr id="11266" name="Picture 2" descr="C:\Users\Przemo\Desktop\zdjęcia\P101099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24744"/>
            <a:ext cx="2592288" cy="3456384"/>
          </a:xfrm>
          <a:prstGeom prst="roundRect">
            <a:avLst/>
          </a:prstGeom>
          <a:noFill/>
          <a:ln w="28575">
            <a:solidFill>
              <a:srgbClr val="FFFF00"/>
            </a:solidFill>
          </a:ln>
        </p:spPr>
      </p:pic>
      <p:pic>
        <p:nvPicPr>
          <p:cNvPr id="11267" name="Picture 3" descr="C:\Users\Przemo\Desktop\zdjęcia\P101098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56176" y="1268760"/>
            <a:ext cx="2754306" cy="3672408"/>
          </a:xfrm>
          <a:prstGeom prst="roundRect">
            <a:avLst/>
          </a:prstGeom>
          <a:noFill/>
          <a:ln w="28575">
            <a:solidFill>
              <a:srgbClr val="FFFF00"/>
            </a:solidFill>
          </a:ln>
        </p:spPr>
      </p:pic>
      <p:pic>
        <p:nvPicPr>
          <p:cNvPr id="11268" name="Picture 4" descr="C:\Users\Przemo\Desktop\zdjęcia\P1010975.JPG"/>
          <p:cNvPicPr>
            <a:picLocks noChangeAspect="1" noChangeArrowheads="1"/>
          </p:cNvPicPr>
          <p:nvPr/>
        </p:nvPicPr>
        <p:blipFill>
          <a:blip r:embed="rId4" cstate="print"/>
          <a:srcRect l="4167" b="8333"/>
          <a:stretch>
            <a:fillRect/>
          </a:stretch>
        </p:blipFill>
        <p:spPr bwMode="auto">
          <a:xfrm>
            <a:off x="2771800" y="4293096"/>
            <a:ext cx="3312368" cy="2376264"/>
          </a:xfrm>
          <a:prstGeom prst="roundRect">
            <a:avLst/>
          </a:prstGeom>
          <a:noFill/>
          <a:ln w="28575">
            <a:solidFill>
              <a:srgbClr val="FFFF00"/>
            </a:solidFill>
          </a:ln>
        </p:spPr>
      </p:pic>
      <p:sp>
        <p:nvSpPr>
          <p:cNvPr id="17" name="Wybuch 1 16"/>
          <p:cNvSpPr/>
          <p:nvPr/>
        </p:nvSpPr>
        <p:spPr bwMode="auto">
          <a:xfrm>
            <a:off x="2843808" y="1268760"/>
            <a:ext cx="3312368" cy="2448272"/>
          </a:xfrm>
          <a:prstGeom prst="irregularSeal1">
            <a:avLst/>
          </a:prstGeom>
          <a:noFill/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Tx/>
              <a:buFont typeface="Wingdings" pitchFamily="2" charset="2"/>
              <a:buNone/>
              <a:tabLst/>
            </a:pPr>
            <a:endParaRPr kumimoji="0" lang="pl-PL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18" name="pole tekstowe 17"/>
          <p:cNvSpPr txBox="1"/>
          <p:nvPr/>
        </p:nvSpPr>
        <p:spPr>
          <a:xfrm>
            <a:off x="3275856" y="2204864"/>
            <a:ext cx="22322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>
                <a:solidFill>
                  <a:srgbClr val="FFFF00"/>
                </a:solidFill>
              </a:rPr>
              <a:t>Jakie piękne te nasze dziewczęta !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pageCurlDouble"/>
      </p:transition>
    </mc:Choice>
    <mc:Fallback xmlns="">
      <p:transition spd="slow" advClick="0" advTm="5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44475"/>
            <a:ext cx="8385175" cy="1024285"/>
          </a:xfrm>
        </p:spPr>
        <p:txBody>
          <a:bodyPr/>
          <a:lstStyle/>
          <a:p>
            <a:pPr algn="ctr"/>
            <a:r>
              <a:rPr lang="pl-PL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Bierzemy  udział w konkursach</a:t>
            </a: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>
          <a:xfrm>
            <a:off x="1835696" y="6525343"/>
            <a:ext cx="4488904" cy="196131"/>
          </a:xfrm>
        </p:spPr>
        <p:txBody>
          <a:bodyPr/>
          <a:lstStyle/>
          <a:p>
            <a:pPr>
              <a:defRPr/>
            </a:pPr>
            <a:r>
              <a:rPr lang="pl-PL" dirty="0"/>
              <a:t>Opracowanie:     Aleksandra </a:t>
            </a:r>
            <a:r>
              <a:rPr lang="pl-PL" dirty="0" err="1"/>
              <a:t>Wołejko</a:t>
            </a:r>
            <a:endParaRPr lang="pl-PL" dirty="0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7" t="5376" r="9838"/>
          <a:stretch/>
        </p:blipFill>
        <p:spPr>
          <a:xfrm>
            <a:off x="150595" y="1052736"/>
            <a:ext cx="4468310" cy="2928602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t="6688" r="3298"/>
          <a:stretch/>
        </p:blipFill>
        <p:spPr>
          <a:xfrm>
            <a:off x="4024731" y="3452204"/>
            <a:ext cx="4599737" cy="2808312"/>
          </a:xfrm>
          <a:prstGeom prst="rect">
            <a:avLst/>
          </a:prstGeom>
        </p:spPr>
      </p:pic>
      <p:sp>
        <p:nvSpPr>
          <p:cNvPr id="10" name="pole tekstowe 9"/>
          <p:cNvSpPr txBox="1"/>
          <p:nvPr/>
        </p:nvSpPr>
        <p:spPr>
          <a:xfrm>
            <a:off x="5220072" y="1628800"/>
            <a:ext cx="30963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Międzyszkolny Konkurs Plastyczny pod hasłem: </a:t>
            </a:r>
          </a:p>
          <a:p>
            <a:pPr algn="ctr"/>
            <a:r>
              <a:rPr lang="pl-PL" sz="20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„Moja jesienna kartka”</a:t>
            </a:r>
            <a:endParaRPr lang="pl-PL" sz="20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pole tekstowe 11"/>
          <p:cNvSpPr txBox="1"/>
          <p:nvPr/>
        </p:nvSpPr>
        <p:spPr>
          <a:xfrm>
            <a:off x="539552" y="4653136"/>
            <a:ext cx="29523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Międzyszkolny Konkurs Plastyczny dla Świetlic pod hasłem                       „Gra, fika muzyka”. </a:t>
            </a:r>
          </a:p>
        </p:txBody>
      </p:sp>
    </p:spTree>
    <p:extLst>
      <p:ext uri="{BB962C8B-B14F-4D97-AF65-F5344CB8AC3E}">
        <p14:creationId xmlns:p14="http://schemas.microsoft.com/office/powerpoint/2010/main" val="36928160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pageCurlDouble"/>
      </p:transition>
    </mc:Choice>
    <mc:Fallback xmlns="">
      <p:transition spd="slow" advClick="0" advTm="5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44475"/>
            <a:ext cx="8385175" cy="952277"/>
          </a:xfrm>
        </p:spPr>
        <p:txBody>
          <a:bodyPr/>
          <a:lstStyle/>
          <a:p>
            <a:pPr algn="ctr"/>
            <a:r>
              <a:rPr lang="pl-PL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Bierzemy  udział w konkursach</a:t>
            </a:r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>
          <a:xfrm>
            <a:off x="107504" y="6381327"/>
            <a:ext cx="2952328" cy="340147"/>
          </a:xfrm>
        </p:spPr>
        <p:txBody>
          <a:bodyPr/>
          <a:lstStyle/>
          <a:p>
            <a:pPr algn="just">
              <a:defRPr/>
            </a:pPr>
            <a:r>
              <a:rPr lang="pl-PL" dirty="0"/>
              <a:t>Opracowanie: Aleksandra </a:t>
            </a:r>
            <a:r>
              <a:rPr lang="pl-PL" dirty="0" err="1"/>
              <a:t>Wołejko</a:t>
            </a:r>
            <a:endParaRPr lang="pl-PL" dirty="0"/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628800"/>
            <a:ext cx="2592288" cy="3456384"/>
          </a:xfrm>
          <a:prstGeom prst="rect">
            <a:avLst/>
          </a:prstGeom>
          <a:effectLst>
            <a:glow rad="139700">
              <a:srgbClr val="FFFF00">
                <a:alpha val="87000"/>
              </a:srgbClr>
            </a:glow>
          </a:effectLst>
        </p:spPr>
      </p:pic>
      <p:pic>
        <p:nvPicPr>
          <p:cNvPr id="10" name="Obraz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63" t="-1298" r="481" b="228"/>
          <a:stretch/>
        </p:blipFill>
        <p:spPr>
          <a:xfrm>
            <a:off x="3851920" y="1631965"/>
            <a:ext cx="4608513" cy="3490298"/>
          </a:xfrm>
          <a:prstGeom prst="rect">
            <a:avLst/>
          </a:prstGeom>
          <a:effectLst>
            <a:glow rad="165100">
              <a:srgbClr val="FFFF00">
                <a:alpha val="87000"/>
              </a:srgbClr>
            </a:glow>
          </a:effectLst>
        </p:spPr>
      </p:pic>
      <p:sp>
        <p:nvSpPr>
          <p:cNvPr id="11" name="pole tekstowe 10"/>
          <p:cNvSpPr txBox="1"/>
          <p:nvPr/>
        </p:nvSpPr>
        <p:spPr>
          <a:xfrm>
            <a:off x="1331640" y="5373216"/>
            <a:ext cx="66247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Międzyszkolny konkurs przyrodniczy dla dzieci uczęszczających do świetlic szkolnych pod hasłem „Przygoda z liściem”.</a:t>
            </a:r>
          </a:p>
        </p:txBody>
      </p:sp>
    </p:spTree>
    <p:extLst>
      <p:ext uri="{BB962C8B-B14F-4D97-AF65-F5344CB8AC3E}">
        <p14:creationId xmlns:p14="http://schemas.microsoft.com/office/powerpoint/2010/main" val="7221497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pageCurlDouble"/>
      </p:transition>
    </mc:Choice>
    <mc:Fallback xmlns="">
      <p:transition spd="slow" advClick="0" advTm="5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49787" y="244475"/>
            <a:ext cx="4192588" cy="1384325"/>
          </a:xfrm>
        </p:spPr>
        <p:txBody>
          <a:bodyPr/>
          <a:lstStyle/>
          <a:p>
            <a:pPr algn="ctr"/>
            <a:r>
              <a:rPr lang="pl-PL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Organizujemy </a:t>
            </a:r>
            <a:br>
              <a:rPr lang="pl-PL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konkursy</a:t>
            </a: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>
          <a:xfrm>
            <a:off x="107505" y="6455816"/>
            <a:ext cx="3240360" cy="265657"/>
          </a:xfrm>
        </p:spPr>
        <p:txBody>
          <a:bodyPr/>
          <a:lstStyle/>
          <a:p>
            <a:pPr>
              <a:defRPr/>
            </a:pPr>
            <a:r>
              <a:rPr lang="pl-PL" dirty="0" err="1"/>
              <a:t>Opracowanie:Aleksandra</a:t>
            </a:r>
            <a:r>
              <a:rPr lang="pl-PL" dirty="0"/>
              <a:t> </a:t>
            </a:r>
            <a:r>
              <a:rPr lang="pl-PL" dirty="0" err="1"/>
              <a:t>Wołejko</a:t>
            </a:r>
            <a:endParaRPr lang="pl-PL" dirty="0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88" r="20862"/>
          <a:stretch/>
        </p:blipFill>
        <p:spPr>
          <a:xfrm>
            <a:off x="1230655" y="3568601"/>
            <a:ext cx="2879958" cy="2887216"/>
          </a:xfrm>
          <a:prstGeom prst="rect">
            <a:avLst/>
          </a:prstGeom>
          <a:effectLst>
            <a:glow rad="139700">
              <a:srgbClr val="FFFF00">
                <a:alpha val="89000"/>
              </a:srgbClr>
            </a:glow>
          </a:effectLst>
        </p:spPr>
      </p:pic>
      <p:pic>
        <p:nvPicPr>
          <p:cNvPr id="9" name="Obraz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5" t="9438" r="24013" b="3812"/>
          <a:stretch/>
        </p:blipFill>
        <p:spPr>
          <a:xfrm rot="10800000">
            <a:off x="5027296" y="1952012"/>
            <a:ext cx="3672408" cy="3072540"/>
          </a:xfrm>
          <a:prstGeom prst="rect">
            <a:avLst/>
          </a:prstGeom>
          <a:effectLst>
            <a:glow rad="139700">
              <a:schemeClr val="accent1">
                <a:satMod val="175000"/>
                <a:alpha val="91000"/>
              </a:schemeClr>
            </a:glow>
          </a:effectLst>
        </p:spPr>
      </p:pic>
      <p:pic>
        <p:nvPicPr>
          <p:cNvPr id="11" name="Obraz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" r="3299" b="-22"/>
          <a:stretch/>
        </p:blipFill>
        <p:spPr>
          <a:xfrm>
            <a:off x="456642" y="465103"/>
            <a:ext cx="4427984" cy="2747417"/>
          </a:xfrm>
          <a:prstGeom prst="rect">
            <a:avLst/>
          </a:prstGeom>
          <a:effectLst>
            <a:glow rad="139700">
              <a:srgbClr val="FFFF00">
                <a:alpha val="92000"/>
              </a:srgbClr>
            </a:glow>
          </a:effectLst>
        </p:spPr>
      </p:pic>
      <p:sp>
        <p:nvSpPr>
          <p:cNvPr id="12" name="pole tekstowe 11"/>
          <p:cNvSpPr txBox="1"/>
          <p:nvPr/>
        </p:nvSpPr>
        <p:spPr>
          <a:xfrm>
            <a:off x="4884626" y="5203649"/>
            <a:ext cx="3503798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Konkurs dla klas I </a:t>
            </a:r>
          </a:p>
          <a:p>
            <a:pPr algn="ctr"/>
            <a:r>
              <a:rPr lang="pl-PL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przedszkolaków </a:t>
            </a:r>
          </a:p>
          <a:p>
            <a:pPr algn="ctr"/>
            <a:r>
              <a:rPr lang="pl-PL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„ Zdrowie na talerzu”</a:t>
            </a:r>
          </a:p>
        </p:txBody>
      </p:sp>
    </p:spTree>
    <p:extLst>
      <p:ext uri="{BB962C8B-B14F-4D97-AF65-F5344CB8AC3E}">
        <p14:creationId xmlns:p14="http://schemas.microsoft.com/office/powerpoint/2010/main" val="32529718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pageCurlDouble"/>
      </p:transition>
    </mc:Choice>
    <mc:Fallback xmlns="">
      <p:transition spd="slow" advClick="0" advTm="5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/>
          <p:cNvSpPr/>
          <p:nvPr/>
        </p:nvSpPr>
        <p:spPr>
          <a:xfrm>
            <a:off x="3857620" y="6143625"/>
            <a:ext cx="3143272" cy="634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dirty="0"/>
              <a:t>Opracowanie:     </a:t>
            </a:r>
          </a:p>
          <a:p>
            <a:pPr algn="ctr">
              <a:defRPr/>
            </a:pPr>
            <a:r>
              <a:rPr lang="pl-PL" dirty="0"/>
              <a:t> Aleksandra </a:t>
            </a:r>
            <a:r>
              <a:rPr lang="pl-PL" dirty="0" err="1"/>
              <a:t>Wołejko</a:t>
            </a:r>
            <a:endParaRPr lang="pl-PL" dirty="0"/>
          </a:p>
        </p:txBody>
      </p:sp>
      <p:sp>
        <p:nvSpPr>
          <p:cNvPr id="5" name="pole tekstowe 4"/>
          <p:cNvSpPr txBox="1"/>
          <p:nvPr/>
        </p:nvSpPr>
        <p:spPr>
          <a:xfrm>
            <a:off x="1691680" y="476672"/>
            <a:ext cx="60486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Nasze  prace  plastyczne</a:t>
            </a:r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061" y="1699527"/>
            <a:ext cx="3384376" cy="2030626"/>
          </a:xfrm>
          <a:prstGeom prst="rect">
            <a:avLst/>
          </a:prstGeom>
          <a:effectLst>
            <a:glow rad="228600">
              <a:schemeClr val="accent1">
                <a:satMod val="175000"/>
                <a:alpha val="87000"/>
              </a:schemeClr>
            </a:glow>
          </a:effectLst>
          <a:scene3d>
            <a:camera prst="isometricOffAxis1Right"/>
            <a:lightRig rig="threePt" dir="t"/>
          </a:scene3d>
        </p:spPr>
      </p:pic>
      <p:pic>
        <p:nvPicPr>
          <p:cNvPr id="13" name="Obraz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7584" y="1650641"/>
            <a:ext cx="3491880" cy="2095128"/>
          </a:xfrm>
          <a:prstGeom prst="rect">
            <a:avLst/>
          </a:prstGeom>
          <a:effectLst>
            <a:glow rad="228600">
              <a:srgbClr val="FFFF00">
                <a:alpha val="91000"/>
              </a:srgbClr>
            </a:glow>
          </a:effectLst>
          <a:scene3d>
            <a:camera prst="isometricOffAxis2Left"/>
            <a:lightRig rig="threePt" dir="t"/>
          </a:scene3d>
        </p:spPr>
      </p:pic>
      <p:pic>
        <p:nvPicPr>
          <p:cNvPr id="15" name="Obraz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934" y="4077072"/>
            <a:ext cx="3390503" cy="2034302"/>
          </a:xfrm>
          <a:prstGeom prst="rect">
            <a:avLst/>
          </a:prstGeom>
          <a:effectLst>
            <a:glow rad="241300">
              <a:srgbClr val="FFFF00">
                <a:alpha val="87000"/>
              </a:srgbClr>
            </a:glow>
          </a:effectLst>
          <a:scene3d>
            <a:camera prst="isometricOffAxis1Right"/>
            <a:lightRig rig="threePt" dir="t"/>
          </a:scene3d>
        </p:spPr>
      </p:pic>
      <p:pic>
        <p:nvPicPr>
          <p:cNvPr id="17" name="Obraz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4017617"/>
            <a:ext cx="3491880" cy="2095128"/>
          </a:xfrm>
          <a:prstGeom prst="rect">
            <a:avLst/>
          </a:prstGeom>
          <a:effectLst>
            <a:glow rad="228600">
              <a:srgbClr val="FFFF00">
                <a:alpha val="87000"/>
              </a:srgbClr>
            </a:glow>
          </a:effectLst>
          <a:scene3d>
            <a:camera prst="isometricOffAxis2Left"/>
            <a:lightRig rig="threePt" dir="t"/>
          </a:scene3d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pageCurlDouble"/>
      </p:transition>
    </mc:Choice>
    <mc:Fallback xmlns="">
      <p:transition spd="slow" advClick="0" advTm="5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aśnienie w chmurce 7"/>
          <p:cNvSpPr/>
          <p:nvPr/>
        </p:nvSpPr>
        <p:spPr bwMode="auto">
          <a:xfrm>
            <a:off x="5643563" y="642939"/>
            <a:ext cx="2929560" cy="2137990"/>
          </a:xfrm>
          <a:prstGeom prst="cloudCallout">
            <a:avLst>
              <a:gd name="adj1" fmla="val 14797"/>
              <a:gd name="adj2" fmla="val 84832"/>
            </a:avLst>
          </a:prstGeom>
          <a:noFill/>
          <a:ln w="9525" cap="flat" cmpd="sng" algn="ctr">
            <a:solidFill>
              <a:srgbClr val="FFCC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342900" indent="-342900">
              <a:defRPr/>
            </a:pPr>
            <a:endParaRPr lang="pl-PL" sz="3200"/>
          </a:p>
        </p:txBody>
      </p:sp>
      <p:sp>
        <p:nvSpPr>
          <p:cNvPr id="10" name="pole tekstowe 9"/>
          <p:cNvSpPr txBox="1"/>
          <p:nvPr/>
        </p:nvSpPr>
        <p:spPr>
          <a:xfrm>
            <a:off x="5929313" y="1052736"/>
            <a:ext cx="245911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Wiosna, wiosna, wiosna ach to ty !</a:t>
            </a:r>
          </a:p>
        </p:txBody>
      </p:sp>
      <p:sp>
        <p:nvSpPr>
          <p:cNvPr id="11" name="Objaśnienie w chmurce 10"/>
          <p:cNvSpPr/>
          <p:nvPr/>
        </p:nvSpPr>
        <p:spPr bwMode="auto">
          <a:xfrm>
            <a:off x="1331639" y="4365104"/>
            <a:ext cx="2311673" cy="1707084"/>
          </a:xfrm>
          <a:prstGeom prst="cloudCallout">
            <a:avLst>
              <a:gd name="adj1" fmla="val -21911"/>
              <a:gd name="adj2" fmla="val -115923"/>
            </a:avLst>
          </a:prstGeom>
          <a:noFill/>
          <a:ln w="9525" cap="flat" cmpd="sng" algn="ctr">
            <a:solidFill>
              <a:srgbClr val="FFCC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342900" indent="-342900">
              <a:defRPr/>
            </a:pPr>
            <a:endParaRPr lang="pl-PL" sz="3200"/>
          </a:p>
        </p:txBody>
      </p:sp>
      <p:sp>
        <p:nvSpPr>
          <p:cNvPr id="14" name="pole tekstowe 13"/>
          <p:cNvSpPr txBox="1"/>
          <p:nvPr/>
        </p:nvSpPr>
        <p:spPr>
          <a:xfrm rot="10800000" flipV="1">
            <a:off x="1873030" y="4651933"/>
            <a:ext cx="136606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teraz uśmiech 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73588"/>
            <a:ext cx="4355976" cy="2613586"/>
          </a:xfrm>
          <a:prstGeom prst="rect">
            <a:avLst/>
          </a:prstGeom>
          <a:effectLst>
            <a:glow rad="241300">
              <a:srgbClr val="FFFF00">
                <a:alpha val="87000"/>
              </a:srgbClr>
            </a:glow>
          </a:effectLst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3663188"/>
            <a:ext cx="4577187" cy="2746312"/>
          </a:xfrm>
          <a:prstGeom prst="rect">
            <a:avLst/>
          </a:prstGeom>
          <a:effectLst>
            <a:glow rad="228600">
              <a:srgbClr val="FFFF00">
                <a:alpha val="86000"/>
              </a:srgbClr>
            </a:glow>
          </a:effec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pageCurlDouble"/>
      </p:transition>
    </mc:Choice>
    <mc:Fallback xmlns="">
      <p:transition spd="slow" advClick="0" advTm="5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44475"/>
            <a:ext cx="8385175" cy="255588"/>
          </a:xfrm>
        </p:spPr>
        <p:txBody>
          <a:bodyPr/>
          <a:lstStyle/>
          <a:p>
            <a:pPr algn="ctr" eaLnBrk="1" hangingPunct="1">
              <a:defRPr/>
            </a:pPr>
            <a:r>
              <a:rPr lang="pl-PL" i="1" dirty="0">
                <a:solidFill>
                  <a:schemeClr val="folHlink"/>
                </a:solidFill>
                <a:latin typeface="Bookman Old Style" pitchFamily="18" charset="0"/>
              </a:rPr>
              <a:t>Bawimy się</a:t>
            </a:r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dirty="0"/>
              <a:t>Opracowanie:   </a:t>
            </a:r>
          </a:p>
          <a:p>
            <a:pPr>
              <a:defRPr/>
            </a:pPr>
            <a:r>
              <a:rPr lang="pl-PL" dirty="0"/>
              <a:t>Aleksandra </a:t>
            </a:r>
            <a:r>
              <a:rPr lang="pl-PL" dirty="0" err="1"/>
              <a:t>Wołejko</a:t>
            </a:r>
            <a:endParaRPr lang="pl-PL" dirty="0"/>
          </a:p>
        </p:txBody>
      </p:sp>
      <p:pic>
        <p:nvPicPr>
          <p:cNvPr id="5" name="Obraz 4" descr="bawimy się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6422" y="785794"/>
            <a:ext cx="3772702" cy="2551500"/>
          </a:xfrm>
          <a:prstGeom prst="rect">
            <a:avLst/>
          </a:prstGeom>
          <a:ln w="28575">
            <a:solidFill>
              <a:srgbClr val="FFCC00"/>
            </a:solidFill>
          </a:ln>
          <a:scene3d>
            <a:camera prst="perspectiveRight"/>
            <a:lightRig rig="threePt" dir="t"/>
          </a:scene3d>
        </p:spPr>
      </p:pic>
      <p:pic>
        <p:nvPicPr>
          <p:cNvPr id="6" name="Obraz 5" descr="bawimy się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89732" y="3571876"/>
            <a:ext cx="4286524" cy="2652750"/>
          </a:xfrm>
          <a:prstGeom prst="rect">
            <a:avLst/>
          </a:prstGeom>
          <a:ln w="28575">
            <a:solidFill>
              <a:srgbClr val="FFFF00"/>
            </a:solidFill>
          </a:ln>
        </p:spPr>
      </p:pic>
      <p:pic>
        <p:nvPicPr>
          <p:cNvPr id="7" name="Obraz 6" descr="bawimy się 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53829" y="785794"/>
            <a:ext cx="3443250" cy="2582438"/>
          </a:xfrm>
          <a:prstGeom prst="rect">
            <a:avLst/>
          </a:prstGeom>
          <a:ln w="28575">
            <a:solidFill>
              <a:srgbClr val="FFCC00"/>
            </a:solidFill>
          </a:ln>
          <a:scene3d>
            <a:camera prst="perspectiveLeft"/>
            <a:lightRig rig="threePt" dir="t"/>
          </a:scene3d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pageCurlDouble"/>
      </p:transition>
    </mc:Choice>
    <mc:Fallback xmlns="">
      <p:transition spd="slow" advClick="0" advTm="5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44475"/>
            <a:ext cx="8385175" cy="541338"/>
          </a:xfrm>
        </p:spPr>
        <p:txBody>
          <a:bodyPr/>
          <a:lstStyle/>
          <a:p>
            <a:pPr algn="ctr" eaLnBrk="1" hangingPunct="1">
              <a:defRPr/>
            </a:pPr>
            <a:r>
              <a:rPr lang="pl-PL" i="1" dirty="0">
                <a:solidFill>
                  <a:schemeClr val="folHlink"/>
                </a:solidFill>
                <a:latin typeface="Bookman Old Style" pitchFamily="18" charset="0"/>
              </a:rPr>
              <a:t>Uczymy się</a:t>
            </a:r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>
          <a:xfrm>
            <a:off x="2051720" y="6381327"/>
            <a:ext cx="4272880" cy="340147"/>
          </a:xfrm>
        </p:spPr>
        <p:txBody>
          <a:bodyPr/>
          <a:lstStyle/>
          <a:p>
            <a:pPr>
              <a:defRPr/>
            </a:pPr>
            <a:r>
              <a:rPr lang="pl-PL" dirty="0"/>
              <a:t>Opracowanie:   </a:t>
            </a:r>
          </a:p>
          <a:p>
            <a:pPr>
              <a:defRPr/>
            </a:pPr>
            <a:r>
              <a:rPr lang="pl-PL" dirty="0"/>
              <a:t>Aleksandra </a:t>
            </a:r>
            <a:r>
              <a:rPr lang="pl-PL" dirty="0" err="1"/>
              <a:t>Wołejko</a:t>
            </a:r>
            <a:endParaRPr lang="pl-PL" dirty="0"/>
          </a:p>
        </p:txBody>
      </p:sp>
      <p:pic>
        <p:nvPicPr>
          <p:cNvPr id="6" name="Obraz 5" descr="uczymy się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44008" y="1196752"/>
            <a:ext cx="4288014" cy="2412008"/>
          </a:xfrm>
          <a:prstGeom prst="rect">
            <a:avLst/>
          </a:prstGeom>
          <a:ln w="28575">
            <a:solidFill>
              <a:srgbClr val="FFCC00"/>
            </a:solidFill>
          </a:ln>
          <a:effectLst>
            <a:glow rad="152400">
              <a:srgbClr val="FFFF00">
                <a:alpha val="87000"/>
              </a:srgbClr>
            </a:glow>
          </a:effectLst>
        </p:spPr>
      </p:pic>
      <p:pic>
        <p:nvPicPr>
          <p:cNvPr id="9" name="Picture 3" descr="C:\Users\Przemo\Desktop\zdjęcia\P1011115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2492896"/>
            <a:ext cx="3927475" cy="2945606"/>
          </a:xfrm>
          <a:prstGeom prst="rect">
            <a:avLst/>
          </a:prstGeom>
          <a:noFill/>
          <a:ln w="38100">
            <a:solidFill>
              <a:srgbClr val="FFFF00"/>
            </a:solidFill>
          </a:ln>
          <a:effectLst>
            <a:glow rad="177800">
              <a:schemeClr val="accent1">
                <a:satMod val="175000"/>
                <a:alpha val="87000"/>
              </a:schemeClr>
            </a:glow>
          </a:effectLst>
        </p:spPr>
      </p:pic>
      <p:sp>
        <p:nvSpPr>
          <p:cNvPr id="10" name="pole tekstowe 9"/>
          <p:cNvSpPr txBox="1"/>
          <p:nvPr/>
        </p:nvSpPr>
        <p:spPr>
          <a:xfrm>
            <a:off x="827584" y="1516896"/>
            <a:ext cx="29523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Ze strażakiem</a:t>
            </a:r>
          </a:p>
        </p:txBody>
      </p:sp>
      <p:sp>
        <p:nvSpPr>
          <p:cNvPr id="11" name="pole tekstowe 10"/>
          <p:cNvSpPr txBox="1"/>
          <p:nvPr/>
        </p:nvSpPr>
        <p:spPr>
          <a:xfrm>
            <a:off x="4932040" y="4149080"/>
            <a:ext cx="34563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 ratownikiem medycznym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pageCurlDouble"/>
      </p:transition>
    </mc:Choice>
    <mc:Fallback xmlns="">
      <p:transition spd="slow" advClick="0" advTm="50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44475"/>
            <a:ext cx="8385175" cy="1024285"/>
          </a:xfrm>
        </p:spPr>
        <p:txBody>
          <a:bodyPr/>
          <a:lstStyle/>
          <a:p>
            <a:pPr algn="ctr"/>
            <a:r>
              <a:rPr lang="pl-PL" sz="3600" i="1" dirty="0">
                <a:solidFill>
                  <a:schemeClr val="folHlink"/>
                </a:solidFill>
                <a:latin typeface="Bookman Old Style" pitchFamily="18" charset="0"/>
              </a:rPr>
              <a:t>Spotykamy ciekawych ludzi</a:t>
            </a:r>
            <a:endParaRPr lang="pl-PL" sz="36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>
          <a:xfrm>
            <a:off x="2771800" y="6430935"/>
            <a:ext cx="3552800" cy="290539"/>
          </a:xfrm>
        </p:spPr>
        <p:txBody>
          <a:bodyPr/>
          <a:lstStyle/>
          <a:p>
            <a:pPr>
              <a:defRPr/>
            </a:pPr>
            <a:r>
              <a:rPr lang="pl-PL" dirty="0"/>
              <a:t>Opracowanie:    Aleksandra </a:t>
            </a:r>
            <a:r>
              <a:rPr lang="pl-PL" dirty="0" err="1"/>
              <a:t>Wołejko</a:t>
            </a:r>
            <a:endParaRPr lang="pl-PL" dirty="0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283" t="6562" r="-32283" b="5479"/>
          <a:stretch/>
        </p:blipFill>
        <p:spPr>
          <a:xfrm>
            <a:off x="457200" y="1772816"/>
            <a:ext cx="6276330" cy="3312368"/>
          </a:xfrm>
          <a:prstGeom prst="rect">
            <a:avLst/>
          </a:prstGeom>
          <a:effectLst>
            <a:glow rad="165100">
              <a:srgbClr val="FFFF00">
                <a:alpha val="85000"/>
              </a:srgbClr>
            </a:glow>
          </a:effectLst>
        </p:spPr>
      </p:pic>
      <p:pic>
        <p:nvPicPr>
          <p:cNvPr id="9" name="Obraz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51" r="13250"/>
          <a:stretch/>
        </p:blipFill>
        <p:spPr>
          <a:xfrm rot="16200000">
            <a:off x="4367176" y="2265672"/>
            <a:ext cx="4442095" cy="2880320"/>
          </a:xfrm>
          <a:prstGeom prst="rect">
            <a:avLst/>
          </a:prstGeom>
          <a:effectLst>
            <a:glow rad="165100">
              <a:srgbClr val="FFFF00">
                <a:alpha val="83000"/>
              </a:srgbClr>
            </a:glow>
          </a:effectLst>
        </p:spPr>
      </p:pic>
      <p:sp>
        <p:nvSpPr>
          <p:cNvPr id="10" name="pole tekstowe 9"/>
          <p:cNvSpPr txBox="1"/>
          <p:nvPr/>
        </p:nvSpPr>
        <p:spPr>
          <a:xfrm>
            <a:off x="323529" y="5301209"/>
            <a:ext cx="4320479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Policjanci:</a:t>
            </a:r>
          </a:p>
          <a:p>
            <a:pPr algn="ctr"/>
            <a:r>
              <a:rPr lang="pl-PL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Pani Wioletta Sokołowska </a:t>
            </a:r>
          </a:p>
          <a:p>
            <a:pPr algn="ctr"/>
            <a:r>
              <a:rPr lang="pl-PL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oraz Pan Waldemar </a:t>
            </a:r>
            <a:r>
              <a:rPr lang="pl-PL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Towpik</a:t>
            </a:r>
            <a:endParaRPr lang="pl-PL" sz="2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81815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pageCurlDouble"/>
      </p:transition>
    </mc:Choice>
    <mc:Fallback xmlns="">
      <p:transition spd="slow" advClick="0" advTm="50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51520" y="244475"/>
            <a:ext cx="8590855" cy="1431925"/>
          </a:xfrm>
        </p:spPr>
        <p:txBody>
          <a:bodyPr/>
          <a:lstStyle/>
          <a:p>
            <a:r>
              <a:rPr lang="pl-PL" i="1" dirty="0">
                <a:solidFill>
                  <a:schemeClr val="folHlink"/>
                </a:solidFill>
                <a:latin typeface="Bookman Old Style" pitchFamily="18" charset="0"/>
              </a:rPr>
              <a:t>Spotykamy ciekawych ludzi</a:t>
            </a:r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>
          <a:xfrm>
            <a:off x="1907704" y="6402611"/>
            <a:ext cx="4608512" cy="318863"/>
          </a:xfrm>
        </p:spPr>
        <p:txBody>
          <a:bodyPr/>
          <a:lstStyle/>
          <a:p>
            <a:pPr>
              <a:defRPr/>
            </a:pPr>
            <a:r>
              <a:rPr lang="pl-PL" dirty="0"/>
              <a:t>Opracowanie:     Aleksandra </a:t>
            </a:r>
            <a:r>
              <a:rPr lang="pl-PL" dirty="0" err="1"/>
              <a:t>Wołejko</a:t>
            </a:r>
            <a:endParaRPr lang="pl-PL" dirty="0"/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679498"/>
            <a:ext cx="4450046" cy="3337534"/>
          </a:xfrm>
          <a:prstGeom prst="rect">
            <a:avLst/>
          </a:prstGeom>
          <a:effectLst>
            <a:glow rad="177800">
              <a:srgbClr val="FFFF00">
                <a:alpha val="86000"/>
              </a:srgbClr>
            </a:glow>
          </a:effectLst>
        </p:spPr>
      </p:pic>
      <p:pic>
        <p:nvPicPr>
          <p:cNvPr id="10" name="Obraz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41" t="37090" r="12054" b="-2031"/>
          <a:stretch/>
        </p:blipFill>
        <p:spPr>
          <a:xfrm>
            <a:off x="5025951" y="3212976"/>
            <a:ext cx="3816424" cy="2628983"/>
          </a:xfrm>
          <a:prstGeom prst="rect">
            <a:avLst/>
          </a:prstGeom>
          <a:effectLst>
            <a:glow rad="165100">
              <a:srgbClr val="FFFF00">
                <a:alpha val="85000"/>
              </a:srgbClr>
            </a:glow>
          </a:effectLst>
        </p:spPr>
      </p:pic>
      <p:sp>
        <p:nvSpPr>
          <p:cNvPr id="11" name="pole tekstowe 10"/>
          <p:cNvSpPr txBox="1"/>
          <p:nvPr/>
        </p:nvSpPr>
        <p:spPr>
          <a:xfrm rot="10800000" flipV="1">
            <a:off x="5025950" y="2348880"/>
            <a:ext cx="38164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Górnik p. Mariusz Jankowski</a:t>
            </a:r>
          </a:p>
        </p:txBody>
      </p:sp>
    </p:spTree>
    <p:extLst>
      <p:ext uri="{BB962C8B-B14F-4D97-AF65-F5344CB8AC3E}">
        <p14:creationId xmlns:p14="http://schemas.microsoft.com/office/powerpoint/2010/main" val="40321318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pageCurlDouble"/>
      </p:transition>
    </mc:Choice>
    <mc:Fallback xmlns="">
      <p:transition spd="slow" advClick="0" advTm="5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ytuł 8"/>
          <p:cNvSpPr>
            <a:spLocks noGrp="1"/>
          </p:cNvSpPr>
          <p:nvPr>
            <p:ph type="title"/>
          </p:nvPr>
        </p:nvSpPr>
        <p:spPr>
          <a:xfrm>
            <a:off x="457201" y="244475"/>
            <a:ext cx="8291263" cy="592237"/>
          </a:xfrm>
        </p:spPr>
        <p:txBody>
          <a:bodyPr/>
          <a:lstStyle/>
          <a:p>
            <a:pPr algn="ctr"/>
            <a:r>
              <a:rPr lang="pl-PL" sz="3600" dirty="0">
                <a:solidFill>
                  <a:srgbClr val="FFFF00"/>
                </a:solidFill>
              </a:rPr>
              <a:t>Ramowy rozkład dnia</a:t>
            </a:r>
          </a:p>
        </p:txBody>
      </p:sp>
      <p:sp>
        <p:nvSpPr>
          <p:cNvPr id="3" name="pole tekstowe 2"/>
          <p:cNvSpPr txBox="1"/>
          <p:nvPr/>
        </p:nvSpPr>
        <p:spPr>
          <a:xfrm>
            <a:off x="179512" y="836712"/>
            <a:ext cx="8291262" cy="5736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eaLnBrk="0" hangingPunct="0"/>
            <a:r>
              <a:rPr lang="pl-PL" sz="1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6.30 – 9.00      </a:t>
            </a:r>
            <a:r>
              <a:rPr lang="pl-PL" sz="1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Zajęcia wg zainteresowań dzieci, rozmowy indywidualne, gry planszowe i stolikowe,</a:t>
            </a:r>
          </a:p>
          <a:p>
            <a:pPr algn="just" eaLnBrk="0" hangingPunct="0"/>
            <a:r>
              <a:rPr lang="pl-PL" sz="1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śniadanie</a:t>
            </a:r>
          </a:p>
          <a:p>
            <a:pPr lvl="0" algn="just" eaLnBrk="0" hangingPunct="0"/>
            <a:r>
              <a:rPr lang="pl-PL" sz="1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</a:p>
          <a:p>
            <a:pPr lvl="0" algn="just" eaLnBrk="0" hangingPunct="0"/>
            <a:r>
              <a:rPr lang="pl-PL" sz="1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9.00 – 10.30    </a:t>
            </a:r>
            <a:r>
              <a:rPr lang="pl-PL" sz="1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Zajęcia tematyczne związane z hasłami tygodnia, zajęcia plastyczne, spacery, </a:t>
            </a:r>
          </a:p>
          <a:p>
            <a:pPr lvl="0" algn="just" eaLnBrk="0" hangingPunct="0"/>
            <a:r>
              <a:rPr lang="pl-PL" sz="1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wycieczki, odrabianie zadań domowych wg potrzeb dzieci, *</a:t>
            </a:r>
          </a:p>
          <a:p>
            <a:pPr lvl="0" algn="just" eaLnBrk="0" hangingPunct="0"/>
            <a:endParaRPr lang="pl-PL" sz="1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eaLnBrk="0" hangingPunct="0"/>
            <a:r>
              <a:rPr lang="pl-PL" sz="1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10.30 -11.30   </a:t>
            </a:r>
            <a:r>
              <a:rPr lang="pl-PL" sz="1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Zabawy konstrukcyjne, tematyczne, zajęcia w kącikach zainteresowań,</a:t>
            </a:r>
          </a:p>
          <a:p>
            <a:pPr algn="just" eaLnBrk="0" hangingPunct="0"/>
            <a:r>
              <a:rPr lang="pl-PL" sz="1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zabawy ruchowe, odrabianie zadań domowych wg potrzeb dzieci, *</a:t>
            </a:r>
          </a:p>
          <a:p>
            <a:pPr algn="just" eaLnBrk="0" hangingPunct="0"/>
            <a:r>
              <a:rPr lang="pl-PL" sz="1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</a:t>
            </a:r>
          </a:p>
          <a:p>
            <a:pPr lvl="0" algn="just" eaLnBrk="0" hangingPunct="0"/>
            <a:r>
              <a:rPr lang="pl-PL" sz="1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11.30- 12.30    </a:t>
            </a:r>
            <a:r>
              <a:rPr lang="pl-PL" sz="1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Obiad dla dzieci rozpoczynających lekcje</a:t>
            </a:r>
          </a:p>
          <a:p>
            <a:pPr lvl="0" algn="just" eaLnBrk="0" hangingPunct="0"/>
            <a:endParaRPr lang="pl-PL" sz="1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eaLnBrk="0" hangingPunct="0"/>
            <a:r>
              <a:rPr lang="pl-PL" sz="1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12.45 – 13.45  </a:t>
            </a:r>
            <a:r>
              <a:rPr lang="pl-PL" sz="1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Obiad dla dzieci przebywających w świetlicy, zajęcia dowolne przy stolikach, </a:t>
            </a:r>
          </a:p>
          <a:p>
            <a:pPr lvl="0" algn="just" eaLnBrk="0" hangingPunct="0"/>
            <a:r>
              <a:rPr lang="pl-PL" sz="1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odrabianie zadań domowych </a:t>
            </a:r>
          </a:p>
          <a:p>
            <a:pPr lvl="0" algn="just" eaLnBrk="0" hangingPunct="0"/>
            <a:endParaRPr lang="pl-PL" sz="1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eaLnBrk="0" hangingPunct="0"/>
            <a:r>
              <a:rPr lang="pl-PL" sz="1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13.45 – 15.30  </a:t>
            </a:r>
            <a:r>
              <a:rPr lang="pl-PL" sz="1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Zabawy ruchowe na boisku szkolnym, placu zabaw i sali gimnastycznej, </a:t>
            </a:r>
          </a:p>
          <a:p>
            <a:pPr lvl="0" algn="just" eaLnBrk="0" hangingPunct="0"/>
            <a:r>
              <a:rPr lang="pl-PL" sz="1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zajęcia plastyczno-techniczne, oglądanie bajek, </a:t>
            </a:r>
          </a:p>
          <a:p>
            <a:pPr algn="just" eaLnBrk="0" hangingPunct="0"/>
            <a:r>
              <a:rPr lang="pl-PL" sz="1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odrabianie zadań domowych wg potrzeb dzieci, *</a:t>
            </a:r>
          </a:p>
          <a:p>
            <a:pPr algn="just" eaLnBrk="0" hangingPunct="0"/>
            <a:endParaRPr lang="pl-PL" sz="1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0" hangingPunct="0"/>
            <a:r>
              <a:rPr lang="pl-PL" sz="1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15.30 – 17.00  </a:t>
            </a:r>
            <a:r>
              <a:rPr lang="pl-PL" sz="1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Gry stolikowe i planszowe, zabawy konstrukcyjne, rysowanie, </a:t>
            </a:r>
          </a:p>
          <a:p>
            <a:pPr lvl="0" algn="just" eaLnBrk="0" hangingPunct="0"/>
            <a:r>
              <a:rPr lang="pl-PL" sz="1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kontakty z rodzicami, porządkowanie gier i zabawek</a:t>
            </a:r>
          </a:p>
          <a:p>
            <a:pPr lvl="0" algn="just" eaLnBrk="0" hangingPunct="0"/>
            <a:r>
              <a:rPr lang="pl-PL" sz="1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just" eaLnBrk="0" hangingPunct="0"/>
            <a:r>
              <a:rPr lang="pl-PL" sz="1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*zajęcia w sekcjach zainteresowań dostosowane do planu lekcji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pageCurlDouble"/>
      </p:transition>
    </mc:Choice>
    <mc:Fallback xmlns="">
      <p:transition spd="slow" advClick="0" advTm="5000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23528" y="244475"/>
            <a:ext cx="8518847" cy="1024285"/>
          </a:xfrm>
        </p:spPr>
        <p:txBody>
          <a:bodyPr/>
          <a:lstStyle/>
          <a:p>
            <a:r>
              <a:rPr lang="pl-PL" i="1" dirty="0">
                <a:solidFill>
                  <a:schemeClr val="folHlink"/>
                </a:solidFill>
                <a:latin typeface="Bookman Old Style" pitchFamily="18" charset="0"/>
              </a:rPr>
              <a:t>Spotykamy ciekawych ludzi</a:t>
            </a:r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>
          <a:xfrm>
            <a:off x="323528" y="6453335"/>
            <a:ext cx="3600400" cy="268139"/>
          </a:xfrm>
        </p:spPr>
        <p:txBody>
          <a:bodyPr/>
          <a:lstStyle/>
          <a:p>
            <a:pPr>
              <a:defRPr/>
            </a:pPr>
            <a:r>
              <a:rPr lang="pl-PL" dirty="0"/>
              <a:t>Opracowanie: Aleksandra </a:t>
            </a:r>
            <a:r>
              <a:rPr lang="pl-PL" dirty="0" err="1"/>
              <a:t>Wołejko</a:t>
            </a:r>
            <a:endParaRPr lang="pl-PL" dirty="0"/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6" t="24801" r="1175" b="4199"/>
          <a:stretch/>
        </p:blipFill>
        <p:spPr>
          <a:xfrm>
            <a:off x="107504" y="1185993"/>
            <a:ext cx="5128542" cy="3096344"/>
          </a:xfrm>
          <a:prstGeom prst="rect">
            <a:avLst/>
          </a:prstGeom>
          <a:effectLst>
            <a:glow rad="203200">
              <a:srgbClr val="FFFF00">
                <a:alpha val="86000"/>
              </a:srgbClr>
            </a:glow>
          </a:effectLst>
        </p:spPr>
      </p:pic>
      <p:pic>
        <p:nvPicPr>
          <p:cNvPr id="10" name="Obraz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54" t="17878" r="15284" b="422"/>
          <a:stretch/>
        </p:blipFill>
        <p:spPr>
          <a:xfrm>
            <a:off x="4572001" y="3501008"/>
            <a:ext cx="4303752" cy="3096344"/>
          </a:xfrm>
          <a:prstGeom prst="rect">
            <a:avLst/>
          </a:prstGeom>
          <a:effectLst>
            <a:glow rad="228600">
              <a:srgbClr val="FFFF00">
                <a:alpha val="86000"/>
              </a:srgbClr>
            </a:glow>
          </a:effectLst>
        </p:spPr>
      </p:pic>
      <p:sp>
        <p:nvSpPr>
          <p:cNvPr id="11" name="pole tekstowe 10"/>
          <p:cNvSpPr txBox="1"/>
          <p:nvPr/>
        </p:nvSpPr>
        <p:spPr>
          <a:xfrm>
            <a:off x="468411" y="4664459"/>
            <a:ext cx="3744416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Znany aktor zielonogórski </a:t>
            </a:r>
          </a:p>
          <a:p>
            <a:pPr algn="ctr"/>
            <a:r>
              <a:rPr lang="pl-PL" sz="20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Pan Marcin Wiśniewski. </a:t>
            </a:r>
            <a:r>
              <a:rPr lang="pl-PL" sz="20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Celem spotkania było poprowadzenie zajęć czytelniczych  z cyklu „Znani zielonogórzanie czytają”</a:t>
            </a:r>
            <a:endParaRPr lang="pl-PL" sz="2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70055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pageCurlDouble"/>
      </p:transition>
    </mc:Choice>
    <mc:Fallback xmlns="">
      <p:transition spd="slow" advClick="0" advTm="500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23528" y="244475"/>
            <a:ext cx="8518847" cy="880269"/>
          </a:xfrm>
        </p:spPr>
        <p:txBody>
          <a:bodyPr/>
          <a:lstStyle/>
          <a:p>
            <a:r>
              <a:rPr lang="pl-PL" i="1" dirty="0">
                <a:solidFill>
                  <a:schemeClr val="folHlink"/>
                </a:solidFill>
                <a:latin typeface="Bookman Old Style" pitchFamily="18" charset="0"/>
              </a:rPr>
              <a:t>Spotykamy ciekawych ludzi</a:t>
            </a:r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>
          <a:xfrm>
            <a:off x="1547664" y="6478245"/>
            <a:ext cx="4776936" cy="243229"/>
          </a:xfrm>
        </p:spPr>
        <p:txBody>
          <a:bodyPr/>
          <a:lstStyle/>
          <a:p>
            <a:pPr>
              <a:defRPr/>
            </a:pPr>
            <a:r>
              <a:rPr lang="pl-PL" dirty="0"/>
              <a:t>Opracowanie:     Aleksandra </a:t>
            </a:r>
            <a:r>
              <a:rPr lang="pl-PL" dirty="0" err="1"/>
              <a:t>Wołejko</a:t>
            </a:r>
            <a:endParaRPr lang="pl-PL" dirty="0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" t="22701" r="5114" b="1991"/>
          <a:stretch/>
        </p:blipFill>
        <p:spPr>
          <a:xfrm>
            <a:off x="179512" y="1484784"/>
            <a:ext cx="5544616" cy="3341854"/>
          </a:xfrm>
          <a:prstGeom prst="rect">
            <a:avLst/>
          </a:prstGeom>
          <a:effectLst>
            <a:glow rad="165100">
              <a:srgbClr val="FFFF00">
                <a:alpha val="86000"/>
              </a:srgbClr>
            </a:glow>
          </a:effectLst>
        </p:spPr>
      </p:pic>
      <p:pic>
        <p:nvPicPr>
          <p:cNvPr id="9" name="Obraz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00" t="14300" r="24801"/>
          <a:stretch/>
        </p:blipFill>
        <p:spPr>
          <a:xfrm>
            <a:off x="6289637" y="1481519"/>
            <a:ext cx="2160240" cy="4639952"/>
          </a:xfrm>
          <a:prstGeom prst="rect">
            <a:avLst/>
          </a:prstGeom>
          <a:effectLst>
            <a:glow rad="165100">
              <a:srgbClr val="FFFF00">
                <a:alpha val="87000"/>
              </a:srgbClr>
            </a:glow>
          </a:effectLst>
        </p:spPr>
      </p:pic>
      <p:sp>
        <p:nvSpPr>
          <p:cNvPr id="10" name="pole tekstowe 9"/>
          <p:cNvSpPr txBox="1"/>
          <p:nvPr/>
        </p:nvSpPr>
        <p:spPr>
          <a:xfrm>
            <a:off x="611560" y="5013176"/>
            <a:ext cx="496855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Pani </a:t>
            </a:r>
            <a:r>
              <a:rPr lang="pl-PL" sz="1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Teresa Glapińska</a:t>
            </a:r>
            <a:r>
              <a:rPr lang="pl-PL" sz="18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instruktorka tańca, która prowadzi w Zielonej Górze studio tańca „The Motion”.  Celem spotkania było poprowadzenie zajęć czytelniczych  z cyklu „Znani zielonogórzanie czytają”</a:t>
            </a:r>
            <a:endParaRPr lang="pl-PL" sz="18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22148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pageCurlDouble"/>
      </p:transition>
    </mc:Choice>
    <mc:Fallback xmlns="">
      <p:transition spd="slow" advClick="0" advTm="500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/>
          <p:cNvSpPr txBox="1">
            <a:spLocks noGrp="1" noChangeArrowheads="1"/>
          </p:cNvSpPr>
          <p:nvPr>
            <p:ph type="title"/>
          </p:nvPr>
        </p:nvSpPr>
        <p:spPr>
          <a:xfrm>
            <a:off x="457200" y="244475"/>
            <a:ext cx="8385175" cy="1024285"/>
          </a:xfrm>
        </p:spPr>
        <p:txBody>
          <a:bodyPr/>
          <a:lstStyle/>
          <a:p>
            <a:pPr algn="ctr"/>
            <a:r>
              <a:rPr lang="pl-PL" dirty="0">
                <a:solidFill>
                  <a:srgbClr val="FFFF00"/>
                </a:solidFill>
              </a:rPr>
              <a:t>Występujemy na scenie</a:t>
            </a:r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Opracowanie:   </a:t>
            </a:r>
          </a:p>
          <a:p>
            <a:r>
              <a:rPr lang="pl-PL"/>
              <a:t>Aleksandra Wołejko</a:t>
            </a:r>
            <a:endParaRPr lang="pl-PL" dirty="0"/>
          </a:p>
        </p:txBody>
      </p:sp>
      <p:pic>
        <p:nvPicPr>
          <p:cNvPr id="16385" name="Picture 1" descr="C:\Users\Przemo\Desktop\zdjęcia\DSC0458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268760"/>
            <a:ext cx="3927475" cy="2945606"/>
          </a:xfrm>
          <a:prstGeom prst="rect">
            <a:avLst/>
          </a:prstGeom>
          <a:noFill/>
          <a:ln w="28575">
            <a:solidFill>
              <a:srgbClr val="FFFF00"/>
            </a:solidFill>
          </a:ln>
          <a:scene3d>
            <a:camera prst="perspectiveRight"/>
            <a:lightRig rig="threePt" dir="t"/>
          </a:scene3d>
        </p:spPr>
      </p:pic>
      <p:pic>
        <p:nvPicPr>
          <p:cNvPr id="16386" name="Picture 2" descr="C:\Users\Przemo\Desktop\zdjęcia\DSC0478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3284984"/>
            <a:ext cx="3927475" cy="2945606"/>
          </a:xfrm>
          <a:prstGeom prst="rect">
            <a:avLst/>
          </a:prstGeom>
          <a:noFill/>
          <a:ln w="28575">
            <a:solidFill>
              <a:srgbClr val="FFFF00"/>
            </a:solidFill>
          </a:ln>
          <a:scene3d>
            <a:camera prst="perspectiveLeft"/>
            <a:lightRig rig="threePt" dir="t"/>
          </a:scene3d>
        </p:spPr>
      </p:pic>
      <p:sp>
        <p:nvSpPr>
          <p:cNvPr id="14" name="Objaśnienie w chmurce 13"/>
          <p:cNvSpPr/>
          <p:nvPr/>
        </p:nvSpPr>
        <p:spPr bwMode="auto">
          <a:xfrm>
            <a:off x="5724128" y="1772816"/>
            <a:ext cx="1080120" cy="432048"/>
          </a:xfrm>
          <a:prstGeom prst="cloudCallou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Tx/>
              <a:buFont typeface="Wingdings" pitchFamily="2" charset="2"/>
              <a:buNone/>
              <a:tabLst/>
            </a:pPr>
            <a:endParaRPr kumimoji="0" lang="pl-PL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15" name="Objaśnienie w chmurce 14"/>
          <p:cNvSpPr/>
          <p:nvPr/>
        </p:nvSpPr>
        <p:spPr bwMode="auto">
          <a:xfrm>
            <a:off x="4499992" y="1268760"/>
            <a:ext cx="3600400" cy="1656184"/>
          </a:xfrm>
          <a:prstGeom prst="cloudCallout">
            <a:avLst>
              <a:gd name="adj1" fmla="val -70858"/>
              <a:gd name="adj2" fmla="val 52462"/>
            </a:avLst>
          </a:prstGeom>
          <a:noFill/>
          <a:ln w="190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Tx/>
              <a:buFont typeface="Wingdings" pitchFamily="2" charset="2"/>
              <a:buNone/>
              <a:tabLst/>
            </a:pPr>
            <a:endParaRPr kumimoji="0" lang="pl-PL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17" name="pole tekstowe 16"/>
          <p:cNvSpPr txBox="1"/>
          <p:nvPr/>
        </p:nvSpPr>
        <p:spPr>
          <a:xfrm>
            <a:off x="5004048" y="1772816"/>
            <a:ext cx="2808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>
                <a:solidFill>
                  <a:srgbClr val="FFFF00"/>
                </a:solidFill>
              </a:rPr>
              <a:t>Co to za diablica ?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pageCurlDouble"/>
      </p:transition>
    </mc:Choice>
    <mc:Fallback xmlns="">
      <p:transition spd="slow" advClick="0" advTm="5000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ytuł 8"/>
          <p:cNvSpPr>
            <a:spLocks noGrp="1"/>
          </p:cNvSpPr>
          <p:nvPr>
            <p:ph type="title"/>
          </p:nvPr>
        </p:nvSpPr>
        <p:spPr>
          <a:xfrm>
            <a:off x="457200" y="244475"/>
            <a:ext cx="8385175" cy="952277"/>
          </a:xfrm>
        </p:spPr>
        <p:txBody>
          <a:bodyPr/>
          <a:lstStyle/>
          <a:p>
            <a:pPr algn="ctr"/>
            <a:r>
              <a:rPr lang="pl-PL" dirty="0">
                <a:solidFill>
                  <a:srgbClr val="FFFF00"/>
                </a:solidFill>
              </a:rPr>
              <a:t>Występujemy na scenie</a:t>
            </a:r>
            <a:endParaRPr lang="pl-PL" dirty="0"/>
          </a:p>
        </p:txBody>
      </p:sp>
      <p:sp>
        <p:nvSpPr>
          <p:cNvPr id="8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dirty="0"/>
              <a:t>Opracowanie:  </a:t>
            </a:r>
          </a:p>
          <a:p>
            <a:pPr>
              <a:defRPr/>
            </a:pPr>
            <a:r>
              <a:rPr lang="pl-PL" dirty="0"/>
              <a:t>Aleksandra </a:t>
            </a:r>
            <a:r>
              <a:rPr lang="pl-PL" dirty="0" err="1"/>
              <a:t>Wołejko</a:t>
            </a:r>
            <a:endParaRPr lang="pl-PL" dirty="0"/>
          </a:p>
        </p:txBody>
      </p:sp>
      <p:pic>
        <p:nvPicPr>
          <p:cNvPr id="15361" name="Picture 1" descr="C:\Users\Przemo\Desktop\zdjęcia\DSC0478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 t="9778"/>
          <a:stretch>
            <a:fillRect/>
          </a:stretch>
        </p:blipFill>
        <p:spPr bwMode="auto">
          <a:xfrm>
            <a:off x="323528" y="1196752"/>
            <a:ext cx="3687079" cy="2494907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</p:pic>
      <p:pic>
        <p:nvPicPr>
          <p:cNvPr id="15362" name="Picture 2" descr="C:\Users\Przemo\Desktop\zdjęcia\Obraz 18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 t="7334"/>
          <a:stretch>
            <a:fillRect/>
          </a:stretch>
        </p:blipFill>
        <p:spPr bwMode="auto">
          <a:xfrm>
            <a:off x="4788025" y="1196752"/>
            <a:ext cx="3744416" cy="2533705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</p:pic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9" r="14703"/>
          <a:stretch/>
        </p:blipFill>
        <p:spPr>
          <a:xfrm rot="10800000">
            <a:off x="2671712" y="3761221"/>
            <a:ext cx="3556471" cy="2949845"/>
          </a:xfrm>
          <a:prstGeom prst="rect">
            <a:avLst/>
          </a:prstGeom>
          <a:effectLst>
            <a:glow rad="76200">
              <a:srgbClr val="FFFF00"/>
            </a:glow>
          </a:effec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pageCurlDouble"/>
      </p:transition>
    </mc:Choice>
    <mc:Fallback xmlns="">
      <p:transition spd="slow" advClick="0" advTm="5000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011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15176" y="2332311"/>
            <a:ext cx="2858997" cy="2144248"/>
          </a:xfrm>
          <a:prstGeom prst="roundRect">
            <a:avLst/>
          </a:prstGeom>
          <a:ln w="28575">
            <a:solidFill>
              <a:srgbClr val="FFFF00"/>
            </a:solidFill>
          </a:ln>
          <a:scene3d>
            <a:camera prst="obliqueTopRight"/>
            <a:lightRig rig="threePt" dir="t"/>
          </a:scene3d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1" y="244475"/>
            <a:ext cx="3543295" cy="1541451"/>
          </a:xfrm>
        </p:spPr>
        <p:txBody>
          <a:bodyPr/>
          <a:lstStyle/>
          <a:p>
            <a:pPr algn="ctr"/>
            <a:r>
              <a:rPr lang="pl-PL" sz="3600" dirty="0">
                <a:solidFill>
                  <a:srgbClr val="FFCC00"/>
                </a:solidFill>
              </a:rPr>
              <a:t>Pomagamy zwierzętom</a:t>
            </a:r>
            <a:br>
              <a:rPr lang="pl-PL" sz="3600" dirty="0">
                <a:solidFill>
                  <a:srgbClr val="FFCC00"/>
                </a:solidFill>
              </a:rPr>
            </a:br>
            <a:r>
              <a:rPr lang="pl-PL" sz="3600" dirty="0">
                <a:solidFill>
                  <a:srgbClr val="FFCC00"/>
                </a:solidFill>
              </a:rPr>
              <a:t>w schronisku</a:t>
            </a:r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>
          <a:xfrm>
            <a:off x="3143240" y="6245225"/>
            <a:ext cx="3000396" cy="476250"/>
          </a:xfrm>
        </p:spPr>
        <p:txBody>
          <a:bodyPr/>
          <a:lstStyle/>
          <a:p>
            <a:pPr>
              <a:defRPr/>
            </a:pPr>
            <a:r>
              <a:rPr lang="pl-PL" dirty="0"/>
              <a:t>Opracowanie: </a:t>
            </a:r>
          </a:p>
          <a:p>
            <a:pPr>
              <a:defRPr/>
            </a:pPr>
            <a:r>
              <a:rPr lang="pl-PL" dirty="0"/>
              <a:t> Aleksandra </a:t>
            </a:r>
            <a:r>
              <a:rPr lang="pl-PL" dirty="0" err="1"/>
              <a:t>Wołejko</a:t>
            </a:r>
            <a:endParaRPr lang="pl-PL" dirty="0"/>
          </a:p>
        </p:txBody>
      </p:sp>
      <p:pic>
        <p:nvPicPr>
          <p:cNvPr id="5" name="Obraz 4" descr="002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04000" y="4221088"/>
            <a:ext cx="3240000" cy="2430000"/>
          </a:xfrm>
          <a:prstGeom prst="snip2SameRect">
            <a:avLst/>
          </a:prstGeom>
          <a:ln w="28575">
            <a:solidFill>
              <a:srgbClr val="FFFF00"/>
            </a:solidFill>
          </a:ln>
          <a:effectLst>
            <a:glow rad="38100">
              <a:srgbClr val="FFFF00"/>
            </a:glow>
          </a:effectLst>
          <a:scene3d>
            <a:camera prst="perspectiveRight"/>
            <a:lightRig rig="threePt" dir="t"/>
          </a:scene3d>
        </p:spPr>
      </p:pic>
      <p:pic>
        <p:nvPicPr>
          <p:cNvPr id="9" name="Obraz 8" descr="013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2060848"/>
            <a:ext cx="2928958" cy="4320000"/>
          </a:xfrm>
          <a:prstGeom prst="roundRect">
            <a:avLst/>
          </a:prstGeom>
          <a:ln w="28575">
            <a:solidFill>
              <a:srgbClr val="FFFF00"/>
            </a:solidFill>
          </a:ln>
          <a:scene3d>
            <a:camera prst="obliqueTopLeft"/>
            <a:lightRig rig="threePt" dir="t"/>
          </a:scene3d>
        </p:spPr>
      </p:pic>
      <p:pic>
        <p:nvPicPr>
          <p:cNvPr id="6" name="Obraz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7" t="10669" r="10133" b="-1187"/>
          <a:stretch/>
        </p:blipFill>
        <p:spPr>
          <a:xfrm>
            <a:off x="6143636" y="244475"/>
            <a:ext cx="2820852" cy="2358104"/>
          </a:xfrm>
          <a:prstGeom prst="rect">
            <a:avLst/>
          </a:prstGeom>
          <a:effectLst>
            <a:glow rad="127000">
              <a:srgbClr val="FFFF00"/>
            </a:glow>
          </a:effec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pageCurlDouble"/>
      </p:transition>
    </mc:Choice>
    <mc:Fallback xmlns="">
      <p:transition spd="slow" advClick="0" advTm="5000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44475"/>
            <a:ext cx="8385175" cy="1041385"/>
          </a:xfrm>
        </p:spPr>
        <p:txBody>
          <a:bodyPr/>
          <a:lstStyle/>
          <a:p>
            <a:pPr algn="ctr"/>
            <a:r>
              <a:rPr lang="pl-PL" dirty="0">
                <a:solidFill>
                  <a:srgbClr val="FFCC00"/>
                </a:solidFill>
              </a:rPr>
              <a:t>Dbamy  o przyrodę</a:t>
            </a:r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>
          <a:xfrm>
            <a:off x="3429000" y="6245225"/>
            <a:ext cx="1928818" cy="476250"/>
          </a:xfrm>
        </p:spPr>
        <p:txBody>
          <a:bodyPr/>
          <a:lstStyle/>
          <a:p>
            <a:pPr>
              <a:defRPr/>
            </a:pPr>
            <a:r>
              <a:rPr lang="pl-PL" dirty="0"/>
              <a:t>Opracowanie: </a:t>
            </a:r>
          </a:p>
          <a:p>
            <a:pPr>
              <a:defRPr/>
            </a:pPr>
            <a:r>
              <a:rPr lang="pl-PL" dirty="0"/>
              <a:t> Aleksandra </a:t>
            </a:r>
            <a:r>
              <a:rPr lang="pl-PL" dirty="0" err="1"/>
              <a:t>Wołejko</a:t>
            </a:r>
            <a:endParaRPr lang="pl-PL" dirty="0"/>
          </a:p>
        </p:txBody>
      </p:sp>
      <p:pic>
        <p:nvPicPr>
          <p:cNvPr id="5" name="Obraz 4" descr="01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8" y="1428736"/>
            <a:ext cx="3643320" cy="4857760"/>
          </a:xfrm>
          <a:prstGeom prst="roundRect">
            <a:avLst/>
          </a:prstGeom>
          <a:ln w="28575">
            <a:solidFill>
              <a:srgbClr val="FFFF00"/>
            </a:solidFill>
          </a:ln>
          <a:scene3d>
            <a:camera prst="obliqueTopLeft"/>
            <a:lightRig rig="threePt" dir="t"/>
          </a:scene3d>
        </p:spPr>
      </p:pic>
      <p:pic>
        <p:nvPicPr>
          <p:cNvPr id="6" name="Obraz 5" descr="012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72066" y="1142984"/>
            <a:ext cx="3240000" cy="2430000"/>
          </a:xfrm>
          <a:prstGeom prst="roundRect">
            <a:avLst/>
          </a:prstGeom>
          <a:ln w="28575">
            <a:solidFill>
              <a:srgbClr val="FFFF00"/>
            </a:solidFill>
          </a:ln>
          <a:scene3d>
            <a:camera prst="obliqueTopRight"/>
            <a:lightRig rig="threePt" dir="t"/>
          </a:scene3d>
        </p:spPr>
      </p:pic>
      <p:pic>
        <p:nvPicPr>
          <p:cNvPr id="7" name="Obraz 6" descr="015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43504" y="3786190"/>
            <a:ext cx="3240000" cy="2430000"/>
          </a:xfrm>
          <a:prstGeom prst="roundRect">
            <a:avLst/>
          </a:prstGeom>
          <a:ln w="28575">
            <a:solidFill>
              <a:srgbClr val="FFFF00"/>
            </a:solidFill>
          </a:ln>
          <a:scene3d>
            <a:camera prst="obliqueBottomRight"/>
            <a:lightRig rig="threePt" dir="t"/>
          </a:scene3d>
        </p:spPr>
      </p:pic>
      <p:sp>
        <p:nvSpPr>
          <p:cNvPr id="10" name="Uśmiechnięta buźka 9"/>
          <p:cNvSpPr/>
          <p:nvPr/>
        </p:nvSpPr>
        <p:spPr bwMode="auto">
          <a:xfrm>
            <a:off x="4143372" y="3429000"/>
            <a:ext cx="857256" cy="928694"/>
          </a:xfrm>
          <a:prstGeom prst="smileyFace">
            <a:avLst/>
          </a:prstGeom>
          <a:noFill/>
          <a:ln w="22225" cap="flat" cmpd="sng" algn="ctr">
            <a:solidFill>
              <a:srgbClr val="FFCC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Tx/>
              <a:buFont typeface="Wingdings" pitchFamily="2" charset="2"/>
              <a:buNone/>
              <a:tabLst/>
            </a:pPr>
            <a:endParaRPr kumimoji="0" lang="pl-PL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pageCurlDouble"/>
      </p:transition>
    </mc:Choice>
    <mc:Fallback xmlns="">
      <p:transition spd="slow" advClick="0" advTm="5000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786182" y="244475"/>
            <a:ext cx="5056193" cy="1970079"/>
          </a:xfrm>
        </p:spPr>
        <p:txBody>
          <a:bodyPr/>
          <a:lstStyle/>
          <a:p>
            <a:pPr algn="ctr"/>
            <a:r>
              <a:rPr lang="pl-PL" dirty="0">
                <a:solidFill>
                  <a:srgbClr val="FFCC00"/>
                </a:solidFill>
              </a:rPr>
              <a:t>Dbamy o swoje zdrowie</a:t>
            </a:r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>
          <a:xfrm>
            <a:off x="3429000" y="6286519"/>
            <a:ext cx="2895600" cy="434955"/>
          </a:xfrm>
        </p:spPr>
        <p:txBody>
          <a:bodyPr/>
          <a:lstStyle/>
          <a:p>
            <a:pPr>
              <a:defRPr/>
            </a:pPr>
            <a:r>
              <a:rPr lang="pl-PL" dirty="0"/>
              <a:t>Opracowanie: ,</a:t>
            </a:r>
          </a:p>
          <a:p>
            <a:pPr>
              <a:defRPr/>
            </a:pPr>
            <a:r>
              <a:rPr lang="pl-PL" dirty="0"/>
              <a:t>Aleksandra </a:t>
            </a:r>
            <a:r>
              <a:rPr lang="pl-PL" dirty="0" err="1"/>
              <a:t>Wołejko</a:t>
            </a:r>
            <a:endParaRPr lang="pl-PL" dirty="0"/>
          </a:p>
        </p:txBody>
      </p:sp>
      <p:pic>
        <p:nvPicPr>
          <p:cNvPr id="4" name="Obraz 3" descr="003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034" y="428604"/>
            <a:ext cx="3240000" cy="2430000"/>
          </a:xfrm>
          <a:prstGeom prst="rect">
            <a:avLst/>
          </a:prstGeom>
          <a:ln w="22225">
            <a:solidFill>
              <a:srgbClr val="FFCC00"/>
            </a:solidFill>
          </a:ln>
          <a:scene3d>
            <a:camera prst="perspectiveRight"/>
            <a:lightRig rig="threePt" dir="t"/>
          </a:scene3d>
        </p:spPr>
      </p:pic>
      <p:pic>
        <p:nvPicPr>
          <p:cNvPr id="5" name="Obraz 4" descr="003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2000240"/>
            <a:ext cx="3240000" cy="2430000"/>
          </a:xfrm>
          <a:prstGeom prst="rect">
            <a:avLst/>
          </a:prstGeom>
          <a:ln w="22225">
            <a:solidFill>
              <a:srgbClr val="FFCC00"/>
            </a:solidFill>
          </a:ln>
          <a:scene3d>
            <a:camera prst="perspectiveLeft"/>
            <a:lightRig rig="threePt" dir="t"/>
          </a:scene3d>
        </p:spPr>
      </p:pic>
      <p:sp>
        <p:nvSpPr>
          <p:cNvPr id="11" name="Objaśnienie owalne 10"/>
          <p:cNvSpPr/>
          <p:nvPr/>
        </p:nvSpPr>
        <p:spPr bwMode="auto">
          <a:xfrm>
            <a:off x="4286248" y="4929198"/>
            <a:ext cx="2500330" cy="1071570"/>
          </a:xfrm>
          <a:prstGeom prst="wedgeEllipseCallou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Tx/>
              <a:buFont typeface="Wingdings" pitchFamily="2" charset="2"/>
              <a:buNone/>
              <a:tabLst/>
            </a:pPr>
            <a:endParaRPr kumimoji="0" lang="pl-PL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21" name="pole tekstowe 20"/>
          <p:cNvSpPr txBox="1"/>
          <p:nvPr/>
        </p:nvSpPr>
        <p:spPr>
          <a:xfrm>
            <a:off x="5000628" y="4929198"/>
            <a:ext cx="28113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800" b="1" dirty="0">
                <a:solidFill>
                  <a:srgbClr val="FFCC00"/>
                </a:solidFill>
              </a:rPr>
              <a:t>Mniam, ale pyszne !</a:t>
            </a:r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8" t="14563" r="12988" b="4542"/>
          <a:stretch/>
        </p:blipFill>
        <p:spPr>
          <a:xfrm>
            <a:off x="211840" y="3563962"/>
            <a:ext cx="4074408" cy="2425199"/>
          </a:xfrm>
          <a:prstGeom prst="rect">
            <a:avLst/>
          </a:prstGeom>
          <a:effectLst>
            <a:glow rad="88900">
              <a:srgbClr val="FFFF00"/>
            </a:glow>
          </a:effec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pageCurlDouble"/>
      </p:transition>
    </mc:Choice>
    <mc:Fallback xmlns="">
      <p:transition spd="slow" advClick="0" advTm="5000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solidFill>
                  <a:srgbClr val="FFCC00"/>
                </a:solidFill>
              </a:rPr>
              <a:t>         Nasze panie</a:t>
            </a:r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>
          <a:xfrm>
            <a:off x="6357950" y="6381750"/>
            <a:ext cx="1857388" cy="476250"/>
          </a:xfrm>
        </p:spPr>
        <p:txBody>
          <a:bodyPr/>
          <a:lstStyle/>
          <a:p>
            <a:pPr>
              <a:defRPr/>
            </a:pPr>
            <a:r>
              <a:rPr lang="pl-PL" dirty="0"/>
              <a:t>Opracowanie: </a:t>
            </a:r>
          </a:p>
          <a:p>
            <a:pPr>
              <a:defRPr/>
            </a:pPr>
            <a:r>
              <a:rPr lang="pl-PL" dirty="0"/>
              <a:t>Aleksandra </a:t>
            </a:r>
            <a:r>
              <a:rPr lang="pl-PL" dirty="0" err="1"/>
              <a:t>Wołejko</a:t>
            </a:r>
            <a:endParaRPr lang="pl-PL" dirty="0"/>
          </a:p>
        </p:txBody>
      </p:sp>
      <p:pic>
        <p:nvPicPr>
          <p:cNvPr id="4" name="Obraz 3" descr="016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1620249"/>
            <a:ext cx="4176464" cy="3132347"/>
          </a:xfrm>
          <a:prstGeom prst="roundRect">
            <a:avLst/>
          </a:prstGeom>
          <a:ln w="22225">
            <a:solidFill>
              <a:srgbClr val="FFCC00"/>
            </a:solidFill>
          </a:ln>
          <a:scene3d>
            <a:camera prst="perspectiveFront"/>
            <a:lightRig rig="threePt" dir="t"/>
          </a:scene3d>
        </p:spPr>
      </p:pic>
      <p:pic>
        <p:nvPicPr>
          <p:cNvPr id="5" name="Obraz 4" descr="015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61817" y="2420888"/>
            <a:ext cx="4117059" cy="3087794"/>
          </a:xfrm>
          <a:prstGeom prst="roundRect">
            <a:avLst/>
          </a:prstGeom>
          <a:ln w="22225">
            <a:solidFill>
              <a:srgbClr val="FFCC00"/>
            </a:solidFill>
          </a:ln>
          <a:scene3d>
            <a:camera prst="perspectiveFront"/>
            <a:lightRig rig="threePt" dir="t"/>
          </a:scene3d>
        </p:spPr>
      </p:pic>
      <p:sp>
        <p:nvSpPr>
          <p:cNvPr id="6" name="Wstęga w dół 5"/>
          <p:cNvSpPr/>
          <p:nvPr/>
        </p:nvSpPr>
        <p:spPr bwMode="auto">
          <a:xfrm>
            <a:off x="571472" y="4929198"/>
            <a:ext cx="4071966" cy="928694"/>
          </a:xfrm>
          <a:prstGeom prst="ribbon">
            <a:avLst/>
          </a:prstGeom>
          <a:noFill/>
          <a:ln w="22225" cap="flat" cmpd="sng" algn="ctr">
            <a:solidFill>
              <a:srgbClr val="FFCC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Tx/>
              <a:buFont typeface="Wingdings" pitchFamily="2" charset="2"/>
              <a:buNone/>
              <a:tabLst/>
            </a:pPr>
            <a:endParaRPr kumimoji="0" lang="pl-PL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7" name="pole tekstowe 6"/>
          <p:cNvSpPr txBox="1"/>
          <p:nvPr/>
        </p:nvSpPr>
        <p:spPr>
          <a:xfrm flipH="1">
            <a:off x="1571604" y="5286388"/>
            <a:ext cx="22860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solidFill>
                  <a:srgbClr val="FFCC00"/>
                </a:solidFill>
              </a:rPr>
              <a:t>Niech żyje bal …</a:t>
            </a:r>
          </a:p>
        </p:txBody>
      </p:sp>
      <p:sp>
        <p:nvSpPr>
          <p:cNvPr id="8" name="Uśmiechnięta buźka 7"/>
          <p:cNvSpPr/>
          <p:nvPr/>
        </p:nvSpPr>
        <p:spPr bwMode="auto">
          <a:xfrm>
            <a:off x="6500826" y="428604"/>
            <a:ext cx="1428760" cy="1143008"/>
          </a:xfrm>
          <a:prstGeom prst="smileyFace">
            <a:avLst/>
          </a:prstGeom>
          <a:noFill/>
          <a:ln w="28575" cap="flat" cmpd="sng" algn="ctr">
            <a:solidFill>
              <a:srgbClr val="FFCC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Tx/>
              <a:buFont typeface="Wingdings" pitchFamily="2" charset="2"/>
              <a:buNone/>
              <a:tabLst/>
            </a:pPr>
            <a:endParaRPr kumimoji="0" lang="pl-PL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pageCurlDouble"/>
      </p:transition>
    </mc:Choice>
    <mc:Fallback xmlns="">
      <p:transition spd="slow" advClick="0" advTm="5000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244475"/>
            <a:ext cx="8374831" cy="6000750"/>
          </a:xfrm>
        </p:spPr>
        <p:txBody>
          <a:bodyPr/>
          <a:lstStyle/>
          <a:p>
            <a:pPr algn="ctr"/>
            <a:r>
              <a:rPr lang="pl-PL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Nasza strona internetowa</a:t>
            </a:r>
            <a:br>
              <a:rPr lang="pl-PL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pl-PL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6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www.sp14.edupage.org</a:t>
            </a:r>
            <a:br>
              <a:rPr lang="pl-PL" sz="5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pl-PL" sz="5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zakładka: świetlicowe wieści</a:t>
            </a:r>
            <a:br>
              <a:rPr lang="pl-PL" sz="5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pl-PL" sz="54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>
          <a:xfrm>
            <a:off x="2987824" y="6453335"/>
            <a:ext cx="2895600" cy="268139"/>
          </a:xfrm>
        </p:spPr>
        <p:txBody>
          <a:bodyPr/>
          <a:lstStyle/>
          <a:p>
            <a:pPr>
              <a:defRPr/>
            </a:pPr>
            <a:r>
              <a:rPr lang="pl-PL" dirty="0"/>
              <a:t>Opracowanie: Aleksandra </a:t>
            </a:r>
            <a:r>
              <a:rPr lang="pl-PL" dirty="0" err="1"/>
              <a:t>Wołejko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6624054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pageCurlDouble"/>
      </p:transition>
    </mc:Choice>
    <mc:Fallback xmlns="">
      <p:transition spd="slow" advClick="0" advTm="5000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2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758825" y="2276475"/>
            <a:ext cx="8385175" cy="1431925"/>
          </a:xfrm>
        </p:spPr>
        <p:txBody>
          <a:bodyPr/>
          <a:lstStyle/>
          <a:p>
            <a:pPr algn="ctr">
              <a:defRPr/>
            </a:pPr>
            <a:r>
              <a:rPr lang="pl-PL" i="1" dirty="0">
                <a:solidFill>
                  <a:srgbClr val="FFCC00"/>
                </a:solidFill>
                <a:latin typeface="Bookman Old Style" pitchFamily="18" charset="0"/>
              </a:rPr>
              <a:t>Przyjdź do nas.</a:t>
            </a:r>
            <a:br>
              <a:rPr lang="pl-PL" i="1" dirty="0">
                <a:solidFill>
                  <a:srgbClr val="FFCC00"/>
                </a:solidFill>
                <a:latin typeface="Bookman Old Style" pitchFamily="18" charset="0"/>
              </a:rPr>
            </a:br>
            <a:br>
              <a:rPr lang="pl-PL" i="1" dirty="0">
                <a:solidFill>
                  <a:srgbClr val="FFCC00"/>
                </a:solidFill>
                <a:latin typeface="Bookman Old Style" pitchFamily="18" charset="0"/>
              </a:rPr>
            </a:br>
            <a:r>
              <a:rPr lang="pl-PL" i="1" dirty="0">
                <a:solidFill>
                  <a:srgbClr val="FFCC00"/>
                </a:solidFill>
                <a:latin typeface="Bookman Old Style" pitchFamily="18" charset="0"/>
              </a:rPr>
              <a:t>ZAPRASZAMY !!!</a:t>
            </a:r>
          </a:p>
        </p:txBody>
      </p:sp>
      <p:sp>
        <p:nvSpPr>
          <p:cNvPr id="53252" name="Text Box 4"/>
          <p:cNvSpPr txBox="1">
            <a:spLocks noChangeArrowheads="1"/>
          </p:cNvSpPr>
          <p:nvPr/>
        </p:nvSpPr>
        <p:spPr bwMode="auto">
          <a:xfrm>
            <a:off x="6732588" y="6021388"/>
            <a:ext cx="2087562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>
              <a:spcBef>
                <a:spcPct val="50000"/>
              </a:spcBef>
              <a:defRPr/>
            </a:pPr>
            <a:r>
              <a:rPr lang="pl-PL" dirty="0">
                <a:effectLst>
                  <a:outerShdw blurRad="38100" dist="38100" dir="2700000" algn="tl">
                    <a:srgbClr val="000000"/>
                  </a:outerShdw>
                </a:effectLst>
                <a:hlinkClick r:id="rId2" action="ppaction://hlinksldjump"/>
              </a:rPr>
              <a:t> </a:t>
            </a:r>
            <a:endParaRPr lang="pl-PL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" name="Uśmiechnięta buźka 3"/>
          <p:cNvSpPr/>
          <p:nvPr/>
        </p:nvSpPr>
        <p:spPr bwMode="auto">
          <a:xfrm>
            <a:off x="1428728" y="4786322"/>
            <a:ext cx="1571636" cy="1485904"/>
          </a:xfrm>
          <a:prstGeom prst="smileyFace">
            <a:avLst/>
          </a:prstGeom>
          <a:noFill/>
          <a:ln w="22225" cap="flat" cmpd="sng" algn="ctr">
            <a:solidFill>
              <a:srgbClr val="FFCC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Tx/>
              <a:buFont typeface="Wingdings" pitchFamily="2" charset="2"/>
              <a:buNone/>
              <a:tabLst/>
            </a:pPr>
            <a:endParaRPr kumimoji="0" lang="pl-PL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pageCurlDouble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to="1.5" calcmode="lin" valueType="num">
                                      <p:cBhvr override="childStyle">
                                        <p:cTn id="6" dur="2000" fill="hold"/>
                                        <p:tgtEl>
                                          <p:spTgt spid="63492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634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2" grpId="0"/>
      <p:bldP spid="63492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3" name="Rectangle 5"/>
          <p:cNvSpPr>
            <a:spLocks noGrp="1" noRot="1" noChangeArrowheads="1"/>
          </p:cNvSpPr>
          <p:nvPr>
            <p:ph type="ctrTitle" idx="4294967295"/>
          </p:nvPr>
        </p:nvSpPr>
        <p:spPr>
          <a:xfrm>
            <a:off x="250825" y="260350"/>
            <a:ext cx="8893175" cy="1470025"/>
          </a:xfrm>
        </p:spPr>
        <p:txBody>
          <a:bodyPr/>
          <a:lstStyle/>
          <a:p>
            <a:pPr algn="ctr">
              <a:defRPr/>
            </a:pPr>
            <a:r>
              <a:rPr lang="pl-PL" sz="4000" i="1" dirty="0">
                <a:solidFill>
                  <a:srgbClr val="FFFF00"/>
                </a:solidFill>
                <a:latin typeface="Bookman Old Style" pitchFamily="18" charset="0"/>
              </a:rPr>
              <a:t>Kierownik świetlicy szkolnej </a:t>
            </a:r>
            <a:br>
              <a:rPr lang="pl-PL" sz="4000" i="1" dirty="0">
                <a:solidFill>
                  <a:srgbClr val="FFFF00"/>
                </a:solidFill>
                <a:latin typeface="Bookman Old Style" pitchFamily="18" charset="0"/>
              </a:rPr>
            </a:br>
            <a:endParaRPr lang="pl-PL" sz="4000" i="1" dirty="0">
              <a:solidFill>
                <a:srgbClr val="FFFF00"/>
              </a:solidFill>
              <a:latin typeface="Bookman Old Style" pitchFamily="18" charset="0"/>
            </a:endParaRPr>
          </a:p>
        </p:txBody>
      </p:sp>
      <p:sp>
        <p:nvSpPr>
          <p:cNvPr id="24579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428625" y="4143375"/>
            <a:ext cx="7858125" cy="1785938"/>
          </a:xfrm>
        </p:spPr>
        <p:txBody>
          <a:bodyPr/>
          <a:lstStyle/>
          <a:p>
            <a:pPr marL="0" indent="0" algn="ctr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pl-PL" sz="3600" b="1" dirty="0"/>
          </a:p>
          <a:p>
            <a:pPr marL="0" indent="0" algn="ctr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pl-PL" sz="4000" b="1" dirty="0">
              <a:solidFill>
                <a:srgbClr val="FFFF00"/>
              </a:solidFill>
            </a:endParaRPr>
          </a:p>
          <a:p>
            <a:pPr marL="0" indent="0" algn="ctr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pl-PL" sz="2800" b="1" dirty="0">
                <a:latin typeface="Bookman Old Style" pitchFamily="18" charset="0"/>
              </a:rPr>
              <a:t>mgr  Anna Sobczak</a:t>
            </a:r>
          </a:p>
          <a:p>
            <a:pPr marL="0" indent="0" algn="ctr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pl-PL" sz="2800" b="1" dirty="0">
              <a:latin typeface="Bookman Old Style" pitchFamily="18" charset="0"/>
            </a:endParaRPr>
          </a:p>
        </p:txBody>
      </p:sp>
      <p:pic>
        <p:nvPicPr>
          <p:cNvPr id="5" name="Picture 11" descr="C:\Documents and Settings\Ola\Pulpit\świetlica\PC2104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15816" y="1484784"/>
            <a:ext cx="2900363" cy="3867150"/>
          </a:xfrm>
          <a:prstGeom prst="rect">
            <a:avLst/>
          </a:prstGeom>
          <a:noFill/>
          <a:ln w="38100">
            <a:solidFill>
              <a:srgbClr val="FFCC00"/>
            </a:solidFill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pageCurlDouble"/>
      </p:transition>
    </mc:Choice>
    <mc:Fallback xmlns="">
      <p:transition spd="slow" advClick="0" advTm="5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7" name="Rectangle 5"/>
          <p:cNvSpPr>
            <a:spLocks noGrp="1" noRot="1" noChangeArrowheads="1"/>
          </p:cNvSpPr>
          <p:nvPr>
            <p:ph type="ctrTitle" idx="4294967295"/>
          </p:nvPr>
        </p:nvSpPr>
        <p:spPr>
          <a:xfrm>
            <a:off x="468313" y="0"/>
            <a:ext cx="7772400" cy="1470025"/>
          </a:xfrm>
        </p:spPr>
        <p:txBody>
          <a:bodyPr/>
          <a:lstStyle/>
          <a:p>
            <a:pPr algn="ctr">
              <a:defRPr/>
            </a:pPr>
            <a:r>
              <a:rPr lang="pl-PL" sz="4800" i="1" dirty="0">
                <a:solidFill>
                  <a:srgbClr val="FFFF00"/>
                </a:solidFill>
                <a:latin typeface="Bookman Old Style" pitchFamily="18" charset="0"/>
              </a:rPr>
              <a:t>Wychowawcy</a:t>
            </a:r>
          </a:p>
        </p:txBody>
      </p:sp>
      <p:sp>
        <p:nvSpPr>
          <p:cNvPr id="26627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430213" y="1142984"/>
            <a:ext cx="8713787" cy="5256212"/>
          </a:xfrm>
        </p:spPr>
        <p:txBody>
          <a:bodyPr/>
          <a:lstStyle/>
          <a:p>
            <a:pPr marL="0" indent="0" algn="ctr" eaLnBrk="1" hangingPunct="1">
              <a:buNone/>
              <a:defRPr/>
            </a:pPr>
            <a:endParaRPr lang="pl-PL" dirty="0">
              <a:latin typeface="Meiryo" pitchFamily="34" charset="-128"/>
            </a:endParaRPr>
          </a:p>
          <a:p>
            <a:pPr marL="0" indent="0" algn="just" eaLnBrk="1" hangingPunct="1">
              <a:buNone/>
              <a:defRPr/>
            </a:pPr>
            <a:r>
              <a:rPr lang="pl-PL" dirty="0">
                <a:latin typeface="Meiryo" pitchFamily="34" charset="-128"/>
              </a:rPr>
              <a:t>                 mgr Marta Korczyńska </a:t>
            </a:r>
          </a:p>
          <a:p>
            <a:pPr marL="0" indent="0" algn="just" eaLnBrk="1" hangingPunct="1">
              <a:buNone/>
              <a:defRPr/>
            </a:pPr>
            <a:r>
              <a:rPr lang="pl-PL" dirty="0">
                <a:latin typeface="Meiryo" pitchFamily="34" charset="-128"/>
              </a:rPr>
              <a:t>                 mgr Bogusława Momot</a:t>
            </a:r>
          </a:p>
          <a:p>
            <a:pPr marL="0" indent="0" algn="just" eaLnBrk="1" hangingPunct="1">
              <a:buNone/>
              <a:defRPr/>
            </a:pPr>
            <a:r>
              <a:rPr lang="pl-PL" dirty="0">
                <a:latin typeface="Meiryo" pitchFamily="34" charset="-128"/>
              </a:rPr>
              <a:t>                 mgr Anna Nowak</a:t>
            </a:r>
          </a:p>
          <a:p>
            <a:pPr marL="0" indent="0" algn="just" eaLnBrk="1" hangingPunct="1">
              <a:buNone/>
              <a:defRPr/>
            </a:pPr>
            <a:r>
              <a:rPr lang="pl-PL" dirty="0">
                <a:latin typeface="Meiryo" pitchFamily="34" charset="-128"/>
              </a:rPr>
              <a:t>                 mgr Aneta </a:t>
            </a:r>
            <a:r>
              <a:rPr lang="pl-PL" dirty="0" err="1">
                <a:latin typeface="Meiryo" pitchFamily="34" charset="-128"/>
              </a:rPr>
              <a:t>Radziemska</a:t>
            </a:r>
            <a:endParaRPr lang="pl-PL" dirty="0">
              <a:latin typeface="Meiryo" pitchFamily="34" charset="-128"/>
            </a:endParaRPr>
          </a:p>
          <a:p>
            <a:pPr marL="0" indent="0" algn="just" eaLnBrk="1" hangingPunct="1">
              <a:buFont typeface="Wingdings" pitchFamily="2" charset="2"/>
              <a:buNone/>
              <a:defRPr/>
            </a:pPr>
            <a:r>
              <a:rPr lang="pl-PL" dirty="0">
                <a:latin typeface="Meiryo" pitchFamily="34" charset="-128"/>
              </a:rPr>
              <a:t>                 mgr Alicja </a:t>
            </a:r>
            <a:r>
              <a:rPr lang="pl-PL" dirty="0" err="1">
                <a:latin typeface="Meiryo" pitchFamily="34" charset="-128"/>
              </a:rPr>
              <a:t>Sztul</a:t>
            </a:r>
            <a:endParaRPr lang="pl-PL" dirty="0">
              <a:latin typeface="Meiryo" pitchFamily="34" charset="-128"/>
            </a:endParaRPr>
          </a:p>
          <a:p>
            <a:pPr marL="0" indent="0" algn="just" eaLnBrk="1" hangingPunct="1">
              <a:buFont typeface="Wingdings" pitchFamily="2" charset="2"/>
              <a:buNone/>
              <a:defRPr/>
            </a:pPr>
            <a:r>
              <a:rPr lang="pl-PL" dirty="0">
                <a:latin typeface="Meiryo" pitchFamily="34" charset="-128"/>
              </a:rPr>
              <a:t>                 mgr Aleksandra </a:t>
            </a:r>
            <a:r>
              <a:rPr lang="pl-PL" dirty="0" err="1">
                <a:latin typeface="Meiryo" pitchFamily="34" charset="-128"/>
              </a:rPr>
              <a:t>Wołejko</a:t>
            </a:r>
            <a:endParaRPr lang="pl-PL" dirty="0">
              <a:latin typeface="Meiryo" pitchFamily="34" charset="-128"/>
            </a:endParaRPr>
          </a:p>
          <a:p>
            <a:pPr marL="0" indent="0" algn="just" eaLnBrk="1" hangingPunct="1">
              <a:buFont typeface="Wingdings" pitchFamily="2" charset="2"/>
              <a:buNone/>
              <a:defRPr/>
            </a:pPr>
            <a:r>
              <a:rPr lang="pl-PL" dirty="0">
                <a:latin typeface="Meiryo" pitchFamily="34" charset="-128"/>
              </a:rPr>
              <a:t>                 mgr Maria Chojnacka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pageCurlDouble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1000"/>
                                        <p:tgtEl>
                                          <p:spTgt spid="26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1000"/>
                                        <p:tgtEl>
                                          <p:spTgt spid="26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1000"/>
                                        <p:tgtEl>
                                          <p:spTgt spid="266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1000"/>
                                        <p:tgtEl>
                                          <p:spTgt spid="266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1000"/>
                                        <p:tgtEl>
                                          <p:spTgt spid="266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1000"/>
                                        <p:tgtEl>
                                          <p:spTgt spid="266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1000"/>
                                        <p:tgtEl>
                                          <p:spTgt spid="266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dirty="0"/>
              <a:t>Opracowanie: </a:t>
            </a:r>
          </a:p>
          <a:p>
            <a:pPr>
              <a:defRPr/>
            </a:pPr>
            <a:r>
              <a:rPr lang="pl-PL" dirty="0"/>
              <a:t>Aleksandra </a:t>
            </a:r>
            <a:r>
              <a:rPr lang="pl-PL" dirty="0" err="1"/>
              <a:t>Wołejko</a:t>
            </a:r>
            <a:endParaRPr lang="pl-PL" dirty="0"/>
          </a:p>
        </p:txBody>
      </p:sp>
      <p:sp>
        <p:nvSpPr>
          <p:cNvPr id="7" name="pole tekstowe 6"/>
          <p:cNvSpPr txBox="1"/>
          <p:nvPr/>
        </p:nvSpPr>
        <p:spPr>
          <a:xfrm>
            <a:off x="214313" y="0"/>
            <a:ext cx="8715375" cy="5794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l-PL" sz="32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Pasowanie pierwszoklasistów</a:t>
            </a:r>
          </a:p>
        </p:txBody>
      </p:sp>
      <p:sp>
        <p:nvSpPr>
          <p:cNvPr id="10" name="Objaśnienie owalne 9"/>
          <p:cNvSpPr/>
          <p:nvPr/>
        </p:nvSpPr>
        <p:spPr bwMode="auto">
          <a:xfrm>
            <a:off x="5857875" y="1143000"/>
            <a:ext cx="1857375" cy="1571625"/>
          </a:xfrm>
          <a:prstGeom prst="wedgeEllipseCallou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342900" indent="-342900">
              <a:defRPr/>
            </a:pPr>
            <a:endParaRPr lang="pl-PL" sz="3200"/>
          </a:p>
        </p:txBody>
      </p:sp>
      <p:sp>
        <p:nvSpPr>
          <p:cNvPr id="11" name="Objaśnienie owalne 10"/>
          <p:cNvSpPr/>
          <p:nvPr/>
        </p:nvSpPr>
        <p:spPr bwMode="auto">
          <a:xfrm>
            <a:off x="2286000" y="5357813"/>
            <a:ext cx="857250" cy="714375"/>
          </a:xfrm>
          <a:prstGeom prst="wedgeEllipseCallou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342900" indent="-342900">
              <a:defRPr/>
            </a:pPr>
            <a:endParaRPr lang="pl-PL" sz="3200"/>
          </a:p>
        </p:txBody>
      </p:sp>
      <p:sp>
        <p:nvSpPr>
          <p:cNvPr id="14" name="Objaśnienie w chmurce 13"/>
          <p:cNvSpPr/>
          <p:nvPr/>
        </p:nvSpPr>
        <p:spPr bwMode="auto">
          <a:xfrm flipH="1">
            <a:off x="2428875" y="4786313"/>
            <a:ext cx="71438" cy="46037"/>
          </a:xfrm>
          <a:prstGeom prst="cloudCallou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342900" indent="-342900">
              <a:defRPr/>
            </a:pPr>
            <a:endParaRPr lang="pl-PL" sz="3200" dirty="0"/>
          </a:p>
        </p:txBody>
      </p:sp>
      <p:sp>
        <p:nvSpPr>
          <p:cNvPr id="15" name="Objaśnienie w chmurce 14"/>
          <p:cNvSpPr/>
          <p:nvPr/>
        </p:nvSpPr>
        <p:spPr bwMode="auto">
          <a:xfrm flipH="1">
            <a:off x="2581275" y="4938713"/>
            <a:ext cx="71438" cy="46037"/>
          </a:xfrm>
          <a:prstGeom prst="cloudCallou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342900" indent="-342900">
              <a:defRPr/>
            </a:pPr>
            <a:endParaRPr lang="pl-PL" sz="3200" dirty="0"/>
          </a:p>
        </p:txBody>
      </p:sp>
      <p:sp>
        <p:nvSpPr>
          <p:cNvPr id="16" name="Objaśnienie w chmurce 15"/>
          <p:cNvSpPr/>
          <p:nvPr/>
        </p:nvSpPr>
        <p:spPr bwMode="auto">
          <a:xfrm>
            <a:off x="6215063" y="1143000"/>
            <a:ext cx="1000125" cy="642938"/>
          </a:xfrm>
          <a:prstGeom prst="cloudCallou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342900" indent="-342900">
              <a:defRPr/>
            </a:pPr>
            <a:endParaRPr lang="pl-PL" sz="3200"/>
          </a:p>
        </p:txBody>
      </p:sp>
      <p:sp>
        <p:nvSpPr>
          <p:cNvPr id="17" name="Objaśnienie w chmurce 16"/>
          <p:cNvSpPr/>
          <p:nvPr/>
        </p:nvSpPr>
        <p:spPr bwMode="auto">
          <a:xfrm>
            <a:off x="6143625" y="785813"/>
            <a:ext cx="2000250" cy="1857375"/>
          </a:xfrm>
          <a:prstGeom prst="cloudCallou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342900" indent="-342900">
              <a:defRPr/>
            </a:pPr>
            <a:endParaRPr lang="pl-PL" sz="3200" dirty="0"/>
          </a:p>
        </p:txBody>
      </p:sp>
      <p:sp>
        <p:nvSpPr>
          <p:cNvPr id="19" name="Objaśnienie w chmurce 18"/>
          <p:cNvSpPr/>
          <p:nvPr/>
        </p:nvSpPr>
        <p:spPr bwMode="auto">
          <a:xfrm>
            <a:off x="714375" y="4357688"/>
            <a:ext cx="2857500" cy="1714500"/>
          </a:xfrm>
          <a:prstGeom prst="cloudCallout">
            <a:avLst>
              <a:gd name="adj1" fmla="val -19171"/>
              <a:gd name="adj2" fmla="val -187888"/>
            </a:avLst>
          </a:prstGeom>
          <a:noFill/>
          <a:ln w="28575" cap="flat" cmpd="sng" algn="ctr">
            <a:solidFill>
              <a:srgbClr val="FFCC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342900" indent="-342900">
              <a:defRPr/>
            </a:pPr>
            <a:endParaRPr lang="pl-PL" sz="3200"/>
          </a:p>
        </p:txBody>
      </p:sp>
      <p:sp>
        <p:nvSpPr>
          <p:cNvPr id="20" name="pole tekstowe 19"/>
          <p:cNvSpPr txBox="1"/>
          <p:nvPr/>
        </p:nvSpPr>
        <p:spPr>
          <a:xfrm>
            <a:off x="1000125" y="4714875"/>
            <a:ext cx="2357438" cy="10779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l-PL" sz="2000" dirty="0">
                <a:solidFill>
                  <a:srgbClr val="FFCC00"/>
                </a:solidFill>
              </a:rPr>
              <a:t>Przyrzekamy</a:t>
            </a:r>
          </a:p>
          <a:p>
            <a:pPr algn="ctr">
              <a:defRPr/>
            </a:pPr>
            <a:r>
              <a:rPr lang="pl-PL" sz="2000" dirty="0">
                <a:solidFill>
                  <a:srgbClr val="FFCC00"/>
                </a:solidFill>
              </a:rPr>
              <a:t>nie denerwować Pań</a:t>
            </a:r>
          </a:p>
        </p:txBody>
      </p:sp>
      <p:pic>
        <p:nvPicPr>
          <p:cNvPr id="22" name="Obraz 21" descr="pasowani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2910" y="857272"/>
            <a:ext cx="4728739" cy="3071793"/>
          </a:xfrm>
          <a:prstGeom prst="rect">
            <a:avLst/>
          </a:prstGeom>
          <a:scene3d>
            <a:camera prst="perspectiveRight"/>
            <a:lightRig rig="threePt" dir="t"/>
          </a:scene3d>
        </p:spPr>
      </p:pic>
      <p:pic>
        <p:nvPicPr>
          <p:cNvPr id="24" name="Obraz 23" descr="Nowy obraz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57685" y="2714620"/>
            <a:ext cx="4214843" cy="3447074"/>
          </a:xfrm>
          <a:prstGeom prst="rect">
            <a:avLst/>
          </a:prstGeom>
          <a:scene3d>
            <a:camera prst="perspectiveLeft"/>
            <a:lightRig rig="threePt" dir="t"/>
          </a:scene3d>
        </p:spPr>
      </p:pic>
      <p:sp>
        <p:nvSpPr>
          <p:cNvPr id="25" name="Objaśnienie w chmurce 24"/>
          <p:cNvSpPr/>
          <p:nvPr/>
        </p:nvSpPr>
        <p:spPr bwMode="auto">
          <a:xfrm>
            <a:off x="7215206" y="1500174"/>
            <a:ext cx="914400" cy="612648"/>
          </a:xfrm>
          <a:prstGeom prst="cloudCallou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Tx/>
              <a:buFont typeface="Wingdings" pitchFamily="2" charset="2"/>
              <a:buNone/>
              <a:tabLst/>
            </a:pPr>
            <a:endParaRPr kumimoji="0" lang="pl-PL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12" name="Objaśnienie w chmurce 11"/>
          <p:cNvSpPr/>
          <p:nvPr/>
        </p:nvSpPr>
        <p:spPr bwMode="auto">
          <a:xfrm>
            <a:off x="5643571" y="857250"/>
            <a:ext cx="2928930" cy="1928808"/>
          </a:xfrm>
          <a:prstGeom prst="cloudCallou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342900" indent="-342900">
              <a:defRPr/>
            </a:pPr>
            <a:endParaRPr lang="pl-PL" sz="3200"/>
          </a:p>
        </p:txBody>
      </p:sp>
      <p:sp>
        <p:nvSpPr>
          <p:cNvPr id="27" name="Objaśnienie w chmurce 26"/>
          <p:cNvSpPr/>
          <p:nvPr/>
        </p:nvSpPr>
        <p:spPr bwMode="auto">
          <a:xfrm>
            <a:off x="6143636" y="928689"/>
            <a:ext cx="2571739" cy="1285866"/>
          </a:xfrm>
          <a:prstGeom prst="cloudCallout">
            <a:avLst>
              <a:gd name="adj1" fmla="val -87830"/>
              <a:gd name="adj2" fmla="val 118527"/>
            </a:avLst>
          </a:prstGeom>
          <a:noFill/>
          <a:ln w="28575" cap="flat" cmpd="sng" algn="ctr">
            <a:solidFill>
              <a:srgbClr val="FFCC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342900" indent="-342900">
              <a:defRPr/>
            </a:pPr>
            <a:endParaRPr lang="pl-PL" sz="3200"/>
          </a:p>
        </p:txBody>
      </p:sp>
      <p:sp>
        <p:nvSpPr>
          <p:cNvPr id="28" name="Objaśnienie w chmurce 27"/>
          <p:cNvSpPr/>
          <p:nvPr/>
        </p:nvSpPr>
        <p:spPr bwMode="auto">
          <a:xfrm>
            <a:off x="5929322" y="1571612"/>
            <a:ext cx="142876" cy="117157"/>
          </a:xfrm>
          <a:prstGeom prst="cloudCallou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Tx/>
              <a:buFont typeface="Wingdings" pitchFamily="2" charset="2"/>
              <a:buNone/>
              <a:tabLst/>
            </a:pPr>
            <a:endParaRPr kumimoji="0" lang="pl-PL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29" name="pole tekstowe 28"/>
          <p:cNvSpPr txBox="1"/>
          <p:nvPr/>
        </p:nvSpPr>
        <p:spPr>
          <a:xfrm>
            <a:off x="6572264" y="1214422"/>
            <a:ext cx="17859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dirty="0">
                <a:solidFill>
                  <a:srgbClr val="FFCC00"/>
                </a:solidFill>
              </a:rPr>
              <a:t>Troszkę się stresuję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pageCurlDouble"/>
      </p:transition>
    </mc:Choice>
    <mc:Fallback xmlns="">
      <p:transition spd="slow" advClick="0" advTm="5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457200" y="476672"/>
            <a:ext cx="8385175" cy="936104"/>
          </a:xfrm>
        </p:spPr>
        <p:txBody>
          <a:bodyPr/>
          <a:lstStyle/>
          <a:p>
            <a:pPr algn="ctr"/>
            <a:r>
              <a:rPr lang="pl-PL" sz="3600" i="1" dirty="0">
                <a:solidFill>
                  <a:srgbClr val="FFFF00"/>
                </a:solidFill>
                <a:latin typeface="Bookman Old Style" pitchFamily="18" charset="0"/>
              </a:rPr>
              <a:t>Pasowanie pierwszoklasistów</a:t>
            </a:r>
            <a:br>
              <a:rPr lang="pl-PL" sz="3600" i="1" dirty="0">
                <a:solidFill>
                  <a:srgbClr val="FFFF00"/>
                </a:solidFill>
                <a:latin typeface="Bookman Old Style" pitchFamily="18" charset="0"/>
              </a:rPr>
            </a:br>
            <a:endParaRPr lang="pl-PL" sz="3600" dirty="0"/>
          </a:p>
        </p:txBody>
      </p:sp>
      <p:sp>
        <p:nvSpPr>
          <p:cNvPr id="2" name="Symbol zastępczy stopki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dirty="0"/>
              <a:t>Opracowanie:     </a:t>
            </a:r>
          </a:p>
          <a:p>
            <a:pPr>
              <a:defRPr/>
            </a:pPr>
            <a:r>
              <a:rPr lang="pl-PL" dirty="0"/>
              <a:t>Aleksandra </a:t>
            </a:r>
            <a:r>
              <a:rPr lang="pl-PL" dirty="0" err="1"/>
              <a:t>Wołejko</a:t>
            </a:r>
            <a:endParaRPr lang="pl-PL" dirty="0"/>
          </a:p>
        </p:txBody>
      </p:sp>
      <p:pic>
        <p:nvPicPr>
          <p:cNvPr id="44034" name="Picture 2" descr="C:\Users\Przemo\Desktop\zdjęcia\DSC0466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772816"/>
            <a:ext cx="3927475" cy="2945606"/>
          </a:xfrm>
          <a:prstGeom prst="rect">
            <a:avLst/>
          </a:prstGeom>
          <a:noFill/>
          <a:ln w="38100">
            <a:solidFill>
              <a:srgbClr val="FFCC00"/>
            </a:solidFill>
          </a:ln>
        </p:spPr>
      </p:pic>
      <p:pic>
        <p:nvPicPr>
          <p:cNvPr id="44035" name="Picture 3" descr="C:\Users\Przemo\Desktop\zdjęcia\DSC0466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3068960"/>
            <a:ext cx="4215507" cy="3161630"/>
          </a:xfrm>
          <a:prstGeom prst="rect">
            <a:avLst/>
          </a:prstGeom>
          <a:noFill/>
          <a:ln w="28575">
            <a:solidFill>
              <a:srgbClr val="FFCC00"/>
            </a:solidFill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pageCurlDouble"/>
      </p:transition>
    </mc:Choice>
    <mc:Fallback xmlns="">
      <p:transition spd="slow" advClick="0" advTm="5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idx="4294967295"/>
          </p:nvPr>
        </p:nvSpPr>
        <p:spPr>
          <a:xfrm>
            <a:off x="357188" y="0"/>
            <a:ext cx="8485187" cy="1357313"/>
          </a:xfrm>
        </p:spPr>
        <p:txBody>
          <a:bodyPr/>
          <a:lstStyle/>
          <a:p>
            <a:pPr algn="ctr" eaLnBrk="1" hangingPunct="1">
              <a:defRPr/>
            </a:pPr>
            <a:r>
              <a:rPr lang="pl-PL" sz="4000" dirty="0">
                <a:solidFill>
                  <a:srgbClr val="FFCC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Program </a:t>
            </a:r>
            <a:br>
              <a:rPr lang="pl-PL" sz="4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4000" dirty="0">
                <a:solidFill>
                  <a:srgbClr val="FFCC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„Owoce i warzywa w szkole”</a:t>
            </a:r>
          </a:p>
        </p:txBody>
      </p:sp>
      <p:sp>
        <p:nvSpPr>
          <p:cNvPr id="4" name="Symbol zastępczy stopki 3"/>
          <p:cNvSpPr txBox="1">
            <a:spLocks noGrp="1"/>
          </p:cNvSpPr>
          <p:nvPr/>
        </p:nvSpPr>
        <p:spPr bwMode="auto">
          <a:xfrm>
            <a:off x="3429000" y="6245225"/>
            <a:ext cx="2895600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0"/>
              </a:spcBef>
              <a:buClrTx/>
              <a:buFontTx/>
              <a:buNone/>
              <a:defRPr/>
            </a:pPr>
            <a:r>
              <a:rPr lang="pl-PL" sz="1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Opracowanie:   </a:t>
            </a:r>
          </a:p>
          <a:p>
            <a:pPr algn="ctr">
              <a:spcBef>
                <a:spcPct val="0"/>
              </a:spcBef>
              <a:buClrTx/>
              <a:buFontTx/>
              <a:buNone/>
              <a:defRPr/>
            </a:pPr>
            <a:r>
              <a:rPr lang="pl-PL" sz="1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Aleksandra </a:t>
            </a:r>
            <a:r>
              <a:rPr lang="pl-PL" sz="14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Wołejko</a:t>
            </a:r>
            <a:endParaRPr lang="pl-PL" sz="14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6" name="Obraz 5" descr="witaminki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29058" y="3429000"/>
            <a:ext cx="5040000" cy="2835000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5" name="Obraz 4" descr="witaminki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1285860"/>
            <a:ext cx="5040000" cy="2835000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7" name="Strzałka w prawo 6"/>
          <p:cNvSpPr/>
          <p:nvPr/>
        </p:nvSpPr>
        <p:spPr bwMode="auto">
          <a:xfrm>
            <a:off x="1071563" y="4429125"/>
            <a:ext cx="2786062" cy="1714500"/>
          </a:xfrm>
          <a:prstGeom prst="rightArrow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342900" indent="-342900">
              <a:defRPr/>
            </a:pPr>
            <a:endParaRPr lang="pl-PL" sz="3200" dirty="0"/>
          </a:p>
        </p:txBody>
      </p:sp>
      <p:sp>
        <p:nvSpPr>
          <p:cNvPr id="8" name="Objaśnienie w chmurce 7"/>
          <p:cNvSpPr/>
          <p:nvPr/>
        </p:nvSpPr>
        <p:spPr bwMode="auto">
          <a:xfrm>
            <a:off x="1000125" y="4643438"/>
            <a:ext cx="2643188" cy="1643062"/>
          </a:xfrm>
          <a:prstGeom prst="cloudCallout">
            <a:avLst>
              <a:gd name="adj1" fmla="val 88685"/>
              <a:gd name="adj2" fmla="val -34469"/>
            </a:avLst>
          </a:prstGeom>
          <a:noFill/>
          <a:ln w="9525" cap="flat" cmpd="sng" algn="ctr">
            <a:solidFill>
              <a:srgbClr val="FFCC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342900" indent="-342900">
              <a:defRPr/>
            </a:pPr>
            <a:endParaRPr lang="pl-PL" sz="3200"/>
          </a:p>
        </p:txBody>
      </p:sp>
      <p:sp>
        <p:nvSpPr>
          <p:cNvPr id="9" name="pole tekstowe 8"/>
          <p:cNvSpPr txBox="1"/>
          <p:nvPr/>
        </p:nvSpPr>
        <p:spPr>
          <a:xfrm>
            <a:off x="1214438" y="5286375"/>
            <a:ext cx="2071687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l-PL" sz="2000" dirty="0">
                <a:solidFill>
                  <a:srgbClr val="FFCC00"/>
                </a:solidFill>
              </a:rPr>
              <a:t>Mniam, </a:t>
            </a:r>
            <a:r>
              <a:rPr lang="pl-PL" sz="2000" dirty="0" err="1">
                <a:solidFill>
                  <a:srgbClr val="FFCC00"/>
                </a:solidFill>
              </a:rPr>
              <a:t>mniam</a:t>
            </a:r>
            <a:r>
              <a:rPr lang="pl-PL" sz="2000" dirty="0">
                <a:solidFill>
                  <a:srgbClr val="FFCC00"/>
                </a:solidFill>
              </a:rPr>
              <a:t> …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pageCurlDouble"/>
      </p:transition>
    </mc:Choice>
    <mc:Fallback xmlns="">
      <p:transition spd="slow" advClick="0" advTm="5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stopki 1"/>
          <p:cNvSpPr>
            <a:spLocks noGrp="1"/>
          </p:cNvSpPr>
          <p:nvPr>
            <p:ph type="ftr" sz="quarter" idx="11"/>
          </p:nvPr>
        </p:nvSpPr>
        <p:spPr>
          <a:xfrm>
            <a:off x="2483768" y="6381327"/>
            <a:ext cx="3840832" cy="340147"/>
          </a:xfrm>
        </p:spPr>
        <p:txBody>
          <a:bodyPr/>
          <a:lstStyle/>
          <a:p>
            <a:pPr>
              <a:defRPr/>
            </a:pPr>
            <a:r>
              <a:rPr lang="pl-PL" dirty="0"/>
              <a:t> Opracowanie:     Aleksandra </a:t>
            </a:r>
            <a:r>
              <a:rPr lang="pl-PL" dirty="0" err="1"/>
              <a:t>Wołejko</a:t>
            </a:r>
            <a:endParaRPr lang="pl-PL" dirty="0"/>
          </a:p>
        </p:txBody>
      </p:sp>
      <p:sp>
        <p:nvSpPr>
          <p:cNvPr id="3" name="pole tekstowe 2"/>
          <p:cNvSpPr txBox="1"/>
          <p:nvPr/>
        </p:nvSpPr>
        <p:spPr>
          <a:xfrm>
            <a:off x="1691680" y="404664"/>
            <a:ext cx="62646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Program </a:t>
            </a:r>
            <a:br>
              <a:rPr lang="pl-PL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„Owoce i warzywa w szkole”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8580" y="2573830"/>
            <a:ext cx="3645024" cy="2187015"/>
          </a:xfrm>
          <a:prstGeom prst="rect">
            <a:avLst/>
          </a:prstGeom>
          <a:ln>
            <a:solidFill>
              <a:srgbClr val="FFFF00"/>
            </a:solidFill>
          </a:ln>
          <a:effectLst>
            <a:glow rad="241300">
              <a:srgbClr val="FFFF00">
                <a:alpha val="49000"/>
              </a:srgbClr>
            </a:glow>
            <a:outerShdw blurRad="50800" dist="50800" dir="5400000" algn="ctr" rotWithShape="0">
              <a:srgbClr val="FFFF00">
                <a:alpha val="74000"/>
              </a:srgbClr>
            </a:outerShdw>
          </a:effectLst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2638053"/>
            <a:ext cx="3971933" cy="2383160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  <a:outerShdw dist="50800" algn="ctr" rotWithShape="0">
              <a:srgbClr val="FFFF00"/>
            </a:outerShdw>
          </a:effectLst>
        </p:spPr>
      </p:pic>
    </p:spTree>
    <p:extLst>
      <p:ext uri="{BB962C8B-B14F-4D97-AF65-F5344CB8AC3E}">
        <p14:creationId xmlns:p14="http://schemas.microsoft.com/office/powerpoint/2010/main" val="18705112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pageCurlDouble"/>
      </p:transition>
    </mc:Choice>
    <mc:Fallback xmlns="">
      <p:transition spd="slow" advClick="0" advTm="5000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|5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2.6|2.4|2.4"/>
</p:tagLst>
</file>

<file path=ppt/theme/theme1.xml><?xml version="1.0" encoding="utf-8"?>
<a:theme xmlns:a="http://schemas.openxmlformats.org/drawingml/2006/main" name="Warstwy szkła">
  <a:themeElements>
    <a:clrScheme name="Warstwy szkła 4">
      <a:dk1>
        <a:srgbClr val="006600"/>
      </a:dk1>
      <a:lt1>
        <a:srgbClr val="FFFFFF"/>
      </a:lt1>
      <a:dk2>
        <a:srgbClr val="008000"/>
      </a:dk2>
      <a:lt2>
        <a:srgbClr val="FFFFB7"/>
      </a:lt2>
      <a:accent1>
        <a:srgbClr val="99CC00"/>
      </a:accent1>
      <a:accent2>
        <a:srgbClr val="00CC00"/>
      </a:accent2>
      <a:accent3>
        <a:srgbClr val="AAC0AA"/>
      </a:accent3>
      <a:accent4>
        <a:srgbClr val="DADADA"/>
      </a:accent4>
      <a:accent5>
        <a:srgbClr val="CAE2AA"/>
      </a:accent5>
      <a:accent6>
        <a:srgbClr val="00B900"/>
      </a:accent6>
      <a:hlink>
        <a:srgbClr val="99FF66"/>
      </a:hlink>
      <a:folHlink>
        <a:srgbClr val="FFFF66"/>
      </a:folHlink>
    </a:clrScheme>
    <a:fontScheme name="Warstwy szkła">
      <a:majorFont>
        <a:latin typeface="Arial Black"/>
        <a:ea typeface=""/>
        <a:cs typeface="Arial"/>
      </a:majorFont>
      <a:minorFont>
        <a:latin typeface="Arial"/>
        <a:ea typeface=""/>
        <a:cs typeface="Arial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hlink"/>
          </a:buClr>
          <a:buSzTx/>
          <a:buFont typeface="Wingdings" pitchFamily="2" charset="2"/>
          <a:buNone/>
          <a:tabLst/>
          <a:defRPr kumimoji="0" lang="pl-PL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hlink"/>
          </a:buClr>
          <a:buSzTx/>
          <a:buFont typeface="Wingdings" pitchFamily="2" charset="2"/>
          <a:buNone/>
          <a:tabLst/>
          <a:defRPr kumimoji="0" lang="pl-PL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  <a:cs typeface="Arial" charset="0"/>
          </a:defRPr>
        </a:defPPr>
      </a:lstStyle>
    </a:lnDef>
  </a:objectDefaults>
  <a:extraClrSchemeLst>
    <a:extraClrScheme>
      <a:clrScheme name="Warstwy szkła 1">
        <a:dk1>
          <a:srgbClr val="FF9900"/>
        </a:dk1>
        <a:lt1>
          <a:srgbClr val="FFFFFF"/>
        </a:lt1>
        <a:dk2>
          <a:srgbClr val="FFCC66"/>
        </a:dk2>
        <a:lt2>
          <a:srgbClr val="CC6600"/>
        </a:lt2>
        <a:accent1>
          <a:srgbClr val="F05000"/>
        </a:accent1>
        <a:accent2>
          <a:srgbClr val="B28300"/>
        </a:accent2>
        <a:accent3>
          <a:srgbClr val="FFE2B8"/>
        </a:accent3>
        <a:accent4>
          <a:srgbClr val="DADADA"/>
        </a:accent4>
        <a:accent5>
          <a:srgbClr val="F6B3AA"/>
        </a:accent5>
        <a:accent6>
          <a:srgbClr val="A17600"/>
        </a:accent6>
        <a:hlink>
          <a:srgbClr val="99CC00"/>
        </a:hlink>
        <a:folHlink>
          <a:srgbClr val="0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arstwy szkła 2">
        <a:dk1>
          <a:srgbClr val="BB5F03"/>
        </a:dk1>
        <a:lt1>
          <a:srgbClr val="FFFFFF"/>
        </a:lt1>
        <a:dk2>
          <a:srgbClr val="993300"/>
        </a:dk2>
        <a:lt2>
          <a:srgbClr val="FEEC94"/>
        </a:lt2>
        <a:accent1>
          <a:srgbClr val="FF9900"/>
        </a:accent1>
        <a:accent2>
          <a:srgbClr val="B76A03"/>
        </a:accent2>
        <a:accent3>
          <a:srgbClr val="CAADAA"/>
        </a:accent3>
        <a:accent4>
          <a:srgbClr val="DADADA"/>
        </a:accent4>
        <a:accent5>
          <a:srgbClr val="FFCAAA"/>
        </a:accent5>
        <a:accent6>
          <a:srgbClr val="A65F02"/>
        </a:accent6>
        <a:hlink>
          <a:srgbClr val="FFFF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arstwy szkła 3">
        <a:dk1>
          <a:srgbClr val="56925A"/>
        </a:dk1>
        <a:lt1>
          <a:srgbClr val="FFFFFF"/>
        </a:lt1>
        <a:dk2>
          <a:srgbClr val="6FB56D"/>
        </a:dk2>
        <a:lt2>
          <a:srgbClr val="FFFFCC"/>
        </a:lt2>
        <a:accent1>
          <a:srgbClr val="2B877C"/>
        </a:accent1>
        <a:accent2>
          <a:srgbClr val="5A9A5F"/>
        </a:accent2>
        <a:accent3>
          <a:srgbClr val="BBD7BA"/>
        </a:accent3>
        <a:accent4>
          <a:srgbClr val="DADADA"/>
        </a:accent4>
        <a:accent5>
          <a:srgbClr val="ACC3BF"/>
        </a:accent5>
        <a:accent6>
          <a:srgbClr val="518B55"/>
        </a:accent6>
        <a:hlink>
          <a:srgbClr val="99FF33"/>
        </a:hlink>
        <a:folHlink>
          <a:srgbClr val="DDFFB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arstwy szkła 4">
        <a:dk1>
          <a:srgbClr val="006600"/>
        </a:dk1>
        <a:lt1>
          <a:srgbClr val="FFFFFF"/>
        </a:lt1>
        <a:dk2>
          <a:srgbClr val="008000"/>
        </a:dk2>
        <a:lt2>
          <a:srgbClr val="FFFFB7"/>
        </a:lt2>
        <a:accent1>
          <a:srgbClr val="99CC00"/>
        </a:accent1>
        <a:accent2>
          <a:srgbClr val="00CC00"/>
        </a:accent2>
        <a:accent3>
          <a:srgbClr val="AAC0AA"/>
        </a:accent3>
        <a:accent4>
          <a:srgbClr val="DADADA"/>
        </a:accent4>
        <a:accent5>
          <a:srgbClr val="CAE2AA"/>
        </a:accent5>
        <a:accent6>
          <a:srgbClr val="00B900"/>
        </a:accent6>
        <a:hlink>
          <a:srgbClr val="99FF66"/>
        </a:hlink>
        <a:folHlink>
          <a:srgbClr val="FFFF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arstwy szkła 5">
        <a:dk1>
          <a:srgbClr val="000000"/>
        </a:dk1>
        <a:lt1>
          <a:srgbClr val="CCECFF"/>
        </a:lt1>
        <a:dk2>
          <a:srgbClr val="000000"/>
        </a:dk2>
        <a:lt2>
          <a:srgbClr val="D6EDEE"/>
        </a:lt2>
        <a:accent1>
          <a:srgbClr val="E8F0F4"/>
        </a:accent1>
        <a:accent2>
          <a:srgbClr val="8EAAFA"/>
        </a:accent2>
        <a:accent3>
          <a:srgbClr val="E2F4FF"/>
        </a:accent3>
        <a:accent4>
          <a:srgbClr val="000000"/>
        </a:accent4>
        <a:accent5>
          <a:srgbClr val="F2F6F8"/>
        </a:accent5>
        <a:accent6>
          <a:srgbClr val="809AE3"/>
        </a:accent6>
        <a:hlink>
          <a:srgbClr val="0066FF"/>
        </a:hlink>
        <a:folHlink>
          <a:srgbClr val="9947F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arstwy szkła 6">
        <a:dk1>
          <a:srgbClr val="48486A"/>
        </a:dk1>
        <a:lt1>
          <a:srgbClr val="FFFFFF"/>
        </a:lt1>
        <a:dk2>
          <a:srgbClr val="000099"/>
        </a:dk2>
        <a:lt2>
          <a:srgbClr val="F8F8F8"/>
        </a:lt2>
        <a:accent1>
          <a:srgbClr val="6699FF"/>
        </a:accent1>
        <a:accent2>
          <a:srgbClr val="0000FF"/>
        </a:accent2>
        <a:accent3>
          <a:srgbClr val="AAAACA"/>
        </a:accent3>
        <a:accent4>
          <a:srgbClr val="DADADA"/>
        </a:accent4>
        <a:accent5>
          <a:srgbClr val="B8CAFF"/>
        </a:accent5>
        <a:accent6>
          <a:srgbClr val="0000E7"/>
        </a:accent6>
        <a:hlink>
          <a:srgbClr val="3DCCFF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arstwy szkła 7">
        <a:dk1>
          <a:srgbClr val="573F8B"/>
        </a:dk1>
        <a:lt1>
          <a:srgbClr val="FFFFFF"/>
        </a:lt1>
        <a:dk2>
          <a:srgbClr val="666699"/>
        </a:dk2>
        <a:lt2>
          <a:srgbClr val="D9D9FF"/>
        </a:lt2>
        <a:accent1>
          <a:srgbClr val="CC99FF"/>
        </a:accent1>
        <a:accent2>
          <a:srgbClr val="9933FF"/>
        </a:accent2>
        <a:accent3>
          <a:srgbClr val="B8B8CA"/>
        </a:accent3>
        <a:accent4>
          <a:srgbClr val="DADADA"/>
        </a:accent4>
        <a:accent5>
          <a:srgbClr val="E2CAFF"/>
        </a:accent5>
        <a:accent6>
          <a:srgbClr val="8A2DE7"/>
        </a:accent6>
        <a:hlink>
          <a:srgbClr val="99F3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arstwy szkła 8">
        <a:dk1>
          <a:srgbClr val="000000"/>
        </a:dk1>
        <a:lt1>
          <a:srgbClr val="EAEAEA"/>
        </a:lt1>
        <a:dk2>
          <a:srgbClr val="000000"/>
        </a:dk2>
        <a:lt2>
          <a:srgbClr val="C1C2CB"/>
        </a:lt2>
        <a:accent1>
          <a:srgbClr val="F1F1F7"/>
        </a:accent1>
        <a:accent2>
          <a:srgbClr val="8C8CB4"/>
        </a:accent2>
        <a:accent3>
          <a:srgbClr val="F3F3F3"/>
        </a:accent3>
        <a:accent4>
          <a:srgbClr val="000000"/>
        </a:accent4>
        <a:accent5>
          <a:srgbClr val="F7F7FA"/>
        </a:accent5>
        <a:accent6>
          <a:srgbClr val="7E7EA3"/>
        </a:accent6>
        <a:hlink>
          <a:srgbClr val="A3FFFF"/>
        </a:hlink>
        <a:folHlink>
          <a:srgbClr val="9E99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yw pakiet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1702</TotalTime>
  <Words>686</Words>
  <Application>Microsoft Office PowerPoint</Application>
  <PresentationFormat>Pokaz na ekranie (4:3)</PresentationFormat>
  <Paragraphs>172</Paragraphs>
  <Slides>39</Slides>
  <Notes>2</Notes>
  <HiddenSlides>0</HiddenSlides>
  <MMClips>0</MMClips>
  <ScaleCrop>false</ScaleCrop>
  <HeadingPairs>
    <vt:vector size="6" baseType="variant">
      <vt:variant>
        <vt:lpstr>Używane czcionki</vt:lpstr>
      </vt:variant>
      <vt:variant>
        <vt:i4>7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39</vt:i4>
      </vt:variant>
    </vt:vector>
  </HeadingPairs>
  <TitlesOfParts>
    <vt:vector size="47" baseType="lpstr">
      <vt:lpstr>Arial</vt:lpstr>
      <vt:lpstr>Arial Black</vt:lpstr>
      <vt:lpstr>Book Antiqua</vt:lpstr>
      <vt:lpstr>Bookman Old Style</vt:lpstr>
      <vt:lpstr>Meiryo</vt:lpstr>
      <vt:lpstr>Times New Roman</vt:lpstr>
      <vt:lpstr>Wingdings</vt:lpstr>
      <vt:lpstr>Warstwy szkła</vt:lpstr>
      <vt:lpstr>Prezentacja programu PowerPoint</vt:lpstr>
      <vt:lpstr>Prezentacja programu PowerPoint</vt:lpstr>
      <vt:lpstr>Ramowy rozkład dnia</vt:lpstr>
      <vt:lpstr>Kierownik świetlicy szkolnej  </vt:lpstr>
      <vt:lpstr>Wychowawcy</vt:lpstr>
      <vt:lpstr>Prezentacja programu PowerPoint</vt:lpstr>
      <vt:lpstr>Pasowanie pierwszoklasistów </vt:lpstr>
      <vt:lpstr>Program  „Owoce i warzywa w szkole”</vt:lpstr>
      <vt:lpstr>Prezentacja programu PowerPoint</vt:lpstr>
      <vt:lpstr>Program  „Owoce i warzywa w szkole”</vt:lpstr>
      <vt:lpstr>Dzień Chłopaka</vt:lpstr>
      <vt:lpstr>Zdrowa i piękna jesień</vt:lpstr>
      <vt:lpstr>Światowy Dzień Pluszowego Misia </vt:lpstr>
      <vt:lpstr>Prezentacja programu PowerPoint</vt:lpstr>
      <vt:lpstr>Andrzejki</vt:lpstr>
      <vt:lpstr>Prezentacja programu PowerPoint</vt:lpstr>
      <vt:lpstr>Jasełka</vt:lpstr>
      <vt:lpstr>Prezentacja programu PowerPoint</vt:lpstr>
      <vt:lpstr>Bezpieczne ferie zimowe</vt:lpstr>
      <vt:lpstr>Wiosenna rewia mody</vt:lpstr>
      <vt:lpstr>Bierzemy  udział w konkursach</vt:lpstr>
      <vt:lpstr>Bierzemy  udział w konkursach</vt:lpstr>
      <vt:lpstr>Organizujemy   konkursy</vt:lpstr>
      <vt:lpstr>Prezentacja programu PowerPoint</vt:lpstr>
      <vt:lpstr>Prezentacja programu PowerPoint</vt:lpstr>
      <vt:lpstr>Bawimy się</vt:lpstr>
      <vt:lpstr>Uczymy się</vt:lpstr>
      <vt:lpstr>Spotykamy ciekawych ludzi</vt:lpstr>
      <vt:lpstr>Spotykamy ciekawych ludzi</vt:lpstr>
      <vt:lpstr>Spotykamy ciekawych ludzi</vt:lpstr>
      <vt:lpstr>Spotykamy ciekawych ludzi</vt:lpstr>
      <vt:lpstr>Występujemy na scenie</vt:lpstr>
      <vt:lpstr>Występujemy na scenie</vt:lpstr>
      <vt:lpstr>Pomagamy zwierzętom w schronisku</vt:lpstr>
      <vt:lpstr>Dbamy  o przyrodę</vt:lpstr>
      <vt:lpstr>Dbamy o swoje zdrowie</vt:lpstr>
      <vt:lpstr>         Nasze panie</vt:lpstr>
      <vt:lpstr>Nasza strona internetowa  www.sp14.edupage.org  zakładka: świetlicowe wieści </vt:lpstr>
      <vt:lpstr>Przyjdź do nas.  ZAPRASZAMY !!!</vt:lpstr>
    </vt:vector>
  </TitlesOfParts>
  <Company>sp14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laptop</dc:creator>
  <cp:lastModifiedBy>Przemyslaw Wolejko</cp:lastModifiedBy>
  <cp:revision>277</cp:revision>
  <dcterms:created xsi:type="dcterms:W3CDTF">2009-10-05T10:23:50Z</dcterms:created>
  <dcterms:modified xsi:type="dcterms:W3CDTF">2017-03-21T17:44:21Z</dcterms:modified>
</cp:coreProperties>
</file>